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756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2500" y="0"/>
            <a:ext cx="6156452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0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635000" y="1155700"/>
            <a:ext cx="5511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/>
            </a:pP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《</a:t>
            </a:r>
            <a:r>
              <a:rPr lang="en-US" altLang="zh-CN" sz="4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C语言程序设计》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066800" y="2971800"/>
            <a:ext cx="812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丁盟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066800" y="3403600"/>
            <a:ext cx="2298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C语言课程组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342900"/>
            <a:ext cx="137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422400" y="939800"/>
            <a:ext cx="1003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struct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68600" y="939800"/>
            <a:ext cx="1168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student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422400" y="12446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2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90700" y="1574800"/>
            <a:ext cx="36957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studentID[10];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studentName[10];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664200" y="1574800"/>
            <a:ext cx="3429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//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//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172200" y="1536700"/>
            <a:ext cx="15367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3366FF"/>
                </a:solidFill>
                <a:latin typeface="Microsoft YaHei UI" pitchFamily="18" charset="0"/>
                <a:cs typeface="Microsoft YaHei UI" pitchFamily="18" charset="0"/>
              </a:rPr>
              <a:t>学生的序号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0" dirty="0" smtClean="0">
                <a:solidFill>
                  <a:srgbClr val="3366FF"/>
                </a:solidFill>
                <a:latin typeface="Microsoft YaHei UI" pitchFamily="18" charset="0"/>
                <a:cs typeface="Microsoft YaHei UI" pitchFamily="18" charset="0"/>
              </a:rPr>
              <a:t>学生的姓名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803400" y="2324100"/>
            <a:ext cx="660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char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806700" y="2324100"/>
            <a:ext cx="2336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studentSex[4];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676900" y="2324100"/>
            <a:ext cx="330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//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172200" y="2298700"/>
            <a:ext cx="1524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3366FF"/>
                </a:solidFill>
                <a:latin typeface="Microsoft YaHei UI" pitchFamily="18" charset="0"/>
                <a:cs typeface="Microsoft YaHei UI" pitchFamily="18" charset="0"/>
              </a:rPr>
              <a:t>学生的性别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790700" y="2768600"/>
            <a:ext cx="2717800" cy="184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2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inttimeOfEnter;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intscoreC;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intscoreEnglish;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intscoreMath;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intscoreMusic;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689600" y="2768600"/>
            <a:ext cx="355600" cy="184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2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//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//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//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//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//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184900" y="2730500"/>
            <a:ext cx="2324100" cy="184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3366FF"/>
                </a:solidFill>
                <a:latin typeface="Microsoft YaHei UI" pitchFamily="18" charset="0"/>
                <a:cs typeface="Microsoft YaHei UI" pitchFamily="18" charset="0"/>
              </a:rPr>
              <a:t>学生的入学时间</a:t>
            </a:r>
          </a:p>
          <a:p>
            <a:pPr>
              <a:lnSpc>
                <a:spcPts val="33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366FF"/>
                </a:solidFill>
                <a:latin typeface="Microsoft YaHei UI" pitchFamily="18" charset="0"/>
                <a:cs typeface="Microsoft YaHei UI" pitchFamily="18" charset="0"/>
              </a:rPr>
              <a:t>学生的</a:t>
            </a: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2400" dirty="0" smtClean="0">
                <a:solidFill>
                  <a:srgbClr val="3366FF"/>
                </a:solidFill>
                <a:latin typeface="Microsoft YaHei UI" pitchFamily="18" charset="0"/>
                <a:cs typeface="Microsoft YaHei UI" pitchFamily="18" charset="0"/>
              </a:rPr>
              <a:t>语言成绩</a:t>
            </a:r>
          </a:p>
          <a:p>
            <a:pPr>
              <a:lnSpc>
                <a:spcPts val="27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366FF"/>
                </a:solidFill>
                <a:latin typeface="Microsoft YaHei UI" pitchFamily="18" charset="0"/>
                <a:cs typeface="Microsoft YaHei UI" pitchFamily="18" charset="0"/>
              </a:rPr>
              <a:t>学生的英语成绩</a:t>
            </a:r>
          </a:p>
          <a:p>
            <a:pPr>
              <a:lnSpc>
                <a:spcPts val="3000"/>
              </a:lnSpc>
              <a:tabLst>
                <a:tab pos="25400" algn="l"/>
              </a:tabLst>
            </a:pPr>
            <a:r>
              <a:rPr lang="en-US" altLang="zh-CN" sz="2402" dirty="0" smtClean="0">
                <a:solidFill>
                  <a:srgbClr val="3366FF"/>
                </a:solidFill>
                <a:latin typeface="Microsoft YaHei UI" pitchFamily="18" charset="0"/>
                <a:cs typeface="Microsoft YaHei UI" pitchFamily="18" charset="0"/>
              </a:rPr>
              <a:t>学生的数学成绩</a:t>
            </a:r>
          </a:p>
          <a:p>
            <a:pPr>
              <a:lnSpc>
                <a:spcPts val="30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366FF"/>
                </a:solidFill>
                <a:latin typeface="Microsoft YaHei UI" pitchFamily="18" charset="0"/>
                <a:cs typeface="Microsoft YaHei UI" pitchFamily="18" charset="0"/>
              </a:rPr>
              <a:t>学生的音乐成绩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409700" y="4622800"/>
            <a:ext cx="10096500" cy="209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0020300" algn="l"/>
              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0020300" algn="l"/>
              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struct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student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是一个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自定义的数据类型</a:t>
            </a:r>
          </a:p>
          <a:p>
            <a:pPr>
              <a:lnSpc>
                <a:spcPts val="3100"/>
              </a:lnSpc>
              <a:tabLst>
                <a:tab pos="10020300" algn="l"/>
              </a:tabLst>
            </a:pP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struct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student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s1；是一个</a:t>
            </a:r>
            <a:r>
              <a:rPr lang="en-US" altLang="zh-CN" sz="24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结构体变量</a:t>
            </a:r>
          </a:p>
          <a:p>
            <a:pPr>
              <a:lnSpc>
                <a:spcPts val="3100"/>
              </a:lnSpc>
              <a:tabLst>
                <a:tab pos="10020300" algn="l"/>
              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struct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student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stu[100];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是一个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结构体数组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0020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327385" y="1276603"/>
            <a:ext cx="76200" cy="4206747"/>
          </a:xfrm>
          <a:custGeom>
            <a:avLst/>
            <a:gdLst>
              <a:gd name="connsiteX0" fmla="*/ 19050 w 76200"/>
              <a:gd name="connsiteY0" fmla="*/ 19050 h 4206747"/>
              <a:gd name="connsiteX1" fmla="*/ 19050 w 76200"/>
              <a:gd name="connsiteY1" fmla="*/ 4187698 h 4206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4206747">
                <a:moveTo>
                  <a:pt x="19050" y="19050"/>
                </a:moveTo>
                <a:lnTo>
                  <a:pt x="19050" y="4187698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735835" y="5426202"/>
            <a:ext cx="8648700" cy="76200"/>
          </a:xfrm>
          <a:custGeom>
            <a:avLst/>
            <a:gdLst>
              <a:gd name="connsiteX0" fmla="*/ 19050 w 8648700"/>
              <a:gd name="connsiteY0" fmla="*/ 19050 h 76200"/>
              <a:gd name="connsiteX1" fmla="*/ 8629650 w 86487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648700" h="76200">
                <a:moveTo>
                  <a:pt x="19050" y="19050"/>
                </a:moveTo>
                <a:lnTo>
                  <a:pt x="862965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1257300"/>
            <a:ext cx="8763000" cy="4318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graphicFrame>
        <p:nvGraphicFramePr>
          <p:cNvPr id="6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460709"/>
              </p:ext>
            </p:extLst>
          </p:nvPr>
        </p:nvGraphicFramePr>
        <p:xfrm>
          <a:off x="1773935" y="1314703"/>
          <a:ext cx="8572499" cy="4550282"/>
        </p:xfrm>
        <a:graphic>
          <a:graphicData uri="http://schemas.openxmlformats.org/drawingml/2006/table">
            <a:tbl>
              <a:tblPr/>
              <a:tblGrid>
                <a:gridCol w="1500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46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7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1322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mpd="sng">
                      <a:solidFill>
                        <a:srgbClr val="32628E"/>
                      </a:solidFill>
                      <a:prstDash val="soli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mpd="sng">
                      <a:solidFill>
                        <a:srgbClr val="32628E"/>
                      </a:solidFill>
                      <a:prstDash val="soli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92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FFFFFF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普通变量</a:t>
                      </a:r>
                      <a:endParaRPr lang="zh-CN" altLang="en-US" sz="2004" b="1" dirty="0" smtClean="0">
                        <a:solidFill>
                          <a:srgbClr val="FFFFFF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92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FFFFFF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结构体变量</a:t>
                      </a:r>
                      <a:endParaRPr lang="zh-CN" altLang="en-US" sz="2004" b="1" dirty="0" smtClean="0">
                        <a:solidFill>
                          <a:srgbClr val="FFFFFF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mpd="sng">
                      <a:solidFill>
                        <a:srgbClr val="32628E"/>
                      </a:solidFill>
                      <a:prstDash val="soli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92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数据类型</a:t>
                      </a:r>
                      <a:endParaRPr lang="zh-CN" altLang="en-US" sz="2006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固定（死板）</a:t>
                      </a:r>
                      <a:endParaRPr lang="zh-CN" altLang="en-US" sz="2006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自定义（灵活）</a:t>
                      </a:r>
                      <a:endParaRPr lang="zh-CN" altLang="en-US" sz="2006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定义方式</a:t>
                      </a:r>
                      <a:endParaRPr lang="zh-CN" altLang="en-US" sz="2006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DatatypevarName</a:t>
                      </a:r>
                      <a:endParaRPr lang="zh-CN" altLang="en-US" sz="2006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structstudentstu1;</a:t>
                      </a:r>
                      <a:endParaRPr lang="zh-CN" altLang="en-US" sz="2006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04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访问方式</a:t>
                      </a:r>
                      <a:endParaRPr lang="zh-CN" altLang="en-US" sz="2006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通过变量名访问</a:t>
                      </a:r>
                      <a:endParaRPr lang="zh-CN" altLang="en-US" sz="2006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Cambria" pitchFamily="18" charset="0"/>
                          <a:cs typeface="Cambria" pitchFamily="18" charset="0"/>
                        </a:rPr>
                        <a:t>.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Cambria" pitchFamily="18" charset="0"/>
                        <a:cs typeface="Cambria" pitchFamily="18" charset="0"/>
                      </a:endParaRPr>
                    </a:p>
                    <a:p>
                      <a:pPr algn="l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整体-&gt;部分{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ctr"/>
                      <a:r>
                        <a:rPr lang="en-US" altLang="zh-CN" sz="2006" dirty="0" smtClean="0">
                          <a:solidFill>
                            <a:srgbClr val="404040"/>
                          </a:solidFill>
                          <a:latin typeface="Cambria" pitchFamily="18" charset="0"/>
                          <a:cs typeface="Cambria" pitchFamily="18" charset="0"/>
                        </a:rPr>
                        <a:t>−&gt;</a:t>
                      </a:r>
                      <a:endParaRPr lang="zh-CN" altLang="en-US" sz="2006" dirty="0" smtClean="0">
                        <a:solidFill>
                          <a:srgbClr val="404040"/>
                        </a:solidFill>
                        <a:latin typeface="Cambria" pitchFamily="18" charset="0"/>
                        <a:cs typeface="Cambria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0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存储方式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整体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部分-&gt;整体，有内存漏洞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数组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DatatypearrName[5]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b="1" dirty="0" err="1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struct</a:t>
                      </a:r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   </a:t>
                      </a:r>
                      <a:r>
                        <a:rPr lang="en-US" altLang="zh-CN" sz="2004" b="1" dirty="0" err="1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studentstu</a:t>
                      </a:r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[50</a:t>
                      </a:r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];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指针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mpd="sng">
                      <a:solidFill>
                        <a:srgbClr val="32628E"/>
                      </a:solidFill>
                      <a:prstDash val="soli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Datatype*pointer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普通结构体指针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结构体内的自引用指针（关系）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10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95300" y="342900"/>
            <a:ext cx="137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12036" y="2756916"/>
            <a:ext cx="4658867" cy="3002280"/>
          </a:xfrm>
          <a:custGeom>
            <a:avLst/>
            <a:gdLst>
              <a:gd name="connsiteX0" fmla="*/ 25145 w 4658867"/>
              <a:gd name="connsiteY0" fmla="*/ 2977133 h 3002280"/>
              <a:gd name="connsiteX1" fmla="*/ 4633722 w 4658867"/>
              <a:gd name="connsiteY1" fmla="*/ 2977133 h 3002280"/>
              <a:gd name="connsiteX2" fmla="*/ 4633722 w 4658867"/>
              <a:gd name="connsiteY2" fmla="*/ 25145 h 3002280"/>
              <a:gd name="connsiteX3" fmla="*/ 25145 w 4658867"/>
              <a:gd name="connsiteY3" fmla="*/ 25145 h 3002280"/>
              <a:gd name="connsiteX4" fmla="*/ 25145 w 4658867"/>
              <a:gd name="connsiteY4" fmla="*/ 2977133 h 3002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58867" h="3002280">
                <a:moveTo>
                  <a:pt x="25145" y="2977133"/>
                </a:moveTo>
                <a:lnTo>
                  <a:pt x="4633722" y="2977133"/>
                </a:lnTo>
                <a:lnTo>
                  <a:pt x="4633722" y="25145"/>
                </a:lnTo>
                <a:lnTo>
                  <a:pt x="25145" y="25145"/>
                </a:lnTo>
                <a:lnTo>
                  <a:pt x="25145" y="2977133"/>
                </a:ln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383536" y="3541775"/>
            <a:ext cx="3723132" cy="483108"/>
          </a:xfrm>
          <a:custGeom>
            <a:avLst/>
            <a:gdLst>
              <a:gd name="connsiteX0" fmla="*/ 25145 w 3723132"/>
              <a:gd name="connsiteY0" fmla="*/ 457962 h 483108"/>
              <a:gd name="connsiteX1" fmla="*/ 3697985 w 3723132"/>
              <a:gd name="connsiteY1" fmla="*/ 457962 h 483108"/>
              <a:gd name="connsiteX2" fmla="*/ 3697985 w 3723132"/>
              <a:gd name="connsiteY2" fmla="*/ 25146 h 483108"/>
              <a:gd name="connsiteX3" fmla="*/ 25145 w 3723132"/>
              <a:gd name="connsiteY3" fmla="*/ 25146 h 483108"/>
              <a:gd name="connsiteX4" fmla="*/ 25145 w 3723132"/>
              <a:gd name="connsiteY4" fmla="*/ 457962 h 4831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23132" h="483108">
                <a:moveTo>
                  <a:pt x="25145" y="457962"/>
                </a:moveTo>
                <a:lnTo>
                  <a:pt x="3697985" y="457962"/>
                </a:lnTo>
                <a:lnTo>
                  <a:pt x="3697985" y="25146"/>
                </a:lnTo>
                <a:lnTo>
                  <a:pt x="25145" y="25146"/>
                </a:lnTo>
                <a:lnTo>
                  <a:pt x="25145" y="457962"/>
                </a:ln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25039" y="4998719"/>
            <a:ext cx="265176" cy="583691"/>
          </a:xfrm>
          <a:custGeom>
            <a:avLst/>
            <a:gdLst>
              <a:gd name="connsiteX0" fmla="*/ 25145 w 265176"/>
              <a:gd name="connsiteY0" fmla="*/ 558546 h 583691"/>
              <a:gd name="connsiteX1" fmla="*/ 240030 w 265176"/>
              <a:gd name="connsiteY1" fmla="*/ 558546 h 583691"/>
              <a:gd name="connsiteX2" fmla="*/ 240030 w 265176"/>
              <a:gd name="connsiteY2" fmla="*/ 25146 h 583691"/>
              <a:gd name="connsiteX3" fmla="*/ 25145 w 265176"/>
              <a:gd name="connsiteY3" fmla="*/ 25146 h 583691"/>
              <a:gd name="connsiteX4" fmla="*/ 25145 w 265176"/>
              <a:gd name="connsiteY4" fmla="*/ 558546 h 583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176" h="583691">
                <a:moveTo>
                  <a:pt x="25145" y="558546"/>
                </a:moveTo>
                <a:lnTo>
                  <a:pt x="240030" y="558546"/>
                </a:lnTo>
                <a:lnTo>
                  <a:pt x="240030" y="25146"/>
                </a:lnTo>
                <a:lnTo>
                  <a:pt x="25145" y="25146"/>
                </a:lnTo>
                <a:lnTo>
                  <a:pt x="25145" y="558546"/>
                </a:ln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325367" y="2859024"/>
            <a:ext cx="1466088" cy="448056"/>
          </a:xfrm>
          <a:custGeom>
            <a:avLst/>
            <a:gdLst>
              <a:gd name="connsiteX0" fmla="*/ 25146 w 1466088"/>
              <a:gd name="connsiteY0" fmla="*/ 422910 h 448056"/>
              <a:gd name="connsiteX1" fmla="*/ 1440941 w 1466088"/>
              <a:gd name="connsiteY1" fmla="*/ 422910 h 448056"/>
              <a:gd name="connsiteX2" fmla="*/ 1440941 w 1466088"/>
              <a:gd name="connsiteY2" fmla="*/ 25145 h 448056"/>
              <a:gd name="connsiteX3" fmla="*/ 25146 w 1466088"/>
              <a:gd name="connsiteY3" fmla="*/ 25145 h 448056"/>
              <a:gd name="connsiteX4" fmla="*/ 25146 w 1466088"/>
              <a:gd name="connsiteY4" fmla="*/ 422910 h 448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66088" h="448056">
                <a:moveTo>
                  <a:pt x="25146" y="422910"/>
                </a:moveTo>
                <a:lnTo>
                  <a:pt x="1440941" y="422910"/>
                </a:lnTo>
                <a:lnTo>
                  <a:pt x="1440941" y="25145"/>
                </a:lnTo>
                <a:lnTo>
                  <a:pt x="25146" y="25145"/>
                </a:lnTo>
                <a:lnTo>
                  <a:pt x="25146" y="422910"/>
                </a:ln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08700" y="3695700"/>
            <a:ext cx="812800" cy="17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51600" y="4940300"/>
            <a:ext cx="2984500" cy="698500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11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95300" y="406400"/>
            <a:ext cx="10109200" cy="217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622300" algn="l"/>
                <a:tab pos="8509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622300" algn="l"/>
                <a:tab pos="850900" algn="l"/>
              </a:tabLst>
            </a:pPr>
            <a:r>
              <a:rPr lang="en-US" altLang="zh-CN" dirty="0" smtClean="0"/>
              <a:t>	</a:t>
            </a: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结构体是一种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自定义数据类型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，结构体变量代表的结构体类</a:t>
            </a:r>
          </a:p>
          <a:p>
            <a:pPr>
              <a:lnSpc>
                <a:spcPts val="3000"/>
              </a:lnSpc>
              <a:tabLst>
                <a:tab pos="622300" algn="l"/>
                <a:tab pos="850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型的数据对象作为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一个整体存储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在内存中。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622300" algn="l"/>
                <a:tab pos="8509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结构体类型定义的基本语法形式为：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070100" y="33528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070100" y="2997200"/>
            <a:ext cx="37846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495300" algn="l"/>
              </a:tabLst>
            </a:pPr>
            <a:r>
              <a:rPr lang="en-US" altLang="zh-CN" sz="2402" b="1" dirty="0" smtClean="0">
                <a:solidFill>
                  <a:srgbClr val="0033CC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结构体名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33CC"/>
                </a:solidFill>
                <a:latin typeface="Microsoft YaHei UI" pitchFamily="18" charset="0"/>
                <a:cs typeface="Microsoft YaHei UI" pitchFamily="18" charset="0"/>
              </a:rPr>
              <a:t>类型关键字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400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成员名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1;</a:t>
            </a:r>
          </a:p>
          <a:p>
            <a:pPr>
              <a:lnSpc>
                <a:spcPts val="2800"/>
              </a:lnSpc>
              <a:tabLst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33CC"/>
                </a:solidFill>
                <a:latin typeface="Microsoft YaHei UI" pitchFamily="18" charset="0"/>
                <a:cs typeface="Microsoft YaHei UI" pitchFamily="18" charset="0"/>
              </a:rPr>
              <a:t>类型关键字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400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成员名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2;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565400" y="4457700"/>
            <a:ext cx="15240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......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400" dirty="0" smtClean="0">
                <a:solidFill>
                  <a:srgbClr val="0033CC"/>
                </a:solidFill>
                <a:latin typeface="Microsoft YaHei UI" pitchFamily="18" charset="0"/>
                <a:cs typeface="Microsoft YaHei UI" pitchFamily="18" charset="0"/>
              </a:rPr>
              <a:t>类型关键字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610100" y="4787900"/>
            <a:ext cx="1244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成员名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070100" y="5181600"/>
            <a:ext cx="330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061200" y="3213100"/>
            <a:ext cx="3464090" cy="11618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构成结构体的变量称结构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err="1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体</a:t>
            </a:r>
            <a:r>
              <a:rPr lang="en-US" altLang="zh-CN" sz="2400" b="1" dirty="0" err="1" smtClean="0">
                <a:solidFill>
                  <a:srgbClr val="CA1204"/>
                </a:solidFill>
                <a:latin typeface="Microsoft YaHei UI" pitchFamily="18" charset="0"/>
                <a:cs typeface="Microsoft YaHei UI" pitchFamily="18" charset="0"/>
              </a:rPr>
              <a:t>成员（member</a:t>
            </a:r>
            <a:r>
              <a:rPr lang="en-US" altLang="zh-CN" sz="2400" b="1" dirty="0" smtClean="0">
                <a:solidFill>
                  <a:srgbClr val="CA1204"/>
                </a:solidFill>
                <a:latin typeface="Microsoft YaHei UI" pitchFamily="18" charset="0"/>
                <a:cs typeface="Microsoft YaHei UI" pitchFamily="18" charset="0"/>
              </a:rPr>
              <a:t>）</a:t>
            </a:r>
            <a:r>
              <a:rPr lang="zh-CN" altLang="en-US" sz="2400" b="1" smtClean="0">
                <a:solidFill>
                  <a:srgbClr val="CA1204"/>
                </a:solidFill>
                <a:latin typeface="Microsoft YaHei UI" pitchFamily="18" charset="0"/>
                <a:cs typeface="Microsoft YaHei UI" pitchFamily="18" charset="0"/>
              </a:rPr>
              <a:t>分量</a:t>
            </a:r>
            <a:endParaRPr lang="en-US" altLang="zh-CN" sz="2400" b="1" dirty="0" smtClean="0">
              <a:solidFill>
                <a:srgbClr val="CA1204"/>
              </a:solidFill>
              <a:latin typeface="Microsoft YaHei UI" pitchFamily="18" charset="0"/>
              <a:cs typeface="Microsoft YaHei UI" pitchFamily="18" charset="0"/>
            </a:endParaRPr>
          </a:p>
          <a:p>
            <a:pPr>
              <a:lnSpc>
                <a:spcPts val="2800"/>
              </a:lnSpc>
              <a:tabLst/>
            </a:pPr>
            <a:r>
              <a:rPr lang="en-US" altLang="zh-CN" sz="2402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也称</a:t>
            </a:r>
            <a:r>
              <a:rPr lang="en-US" altLang="zh-CN" sz="2402" b="1" dirty="0" smtClean="0">
                <a:solidFill>
                  <a:srgbClr val="CA1204"/>
                </a:solidFill>
                <a:latin typeface="Microsoft YaHei UI" pitchFamily="18" charset="0"/>
                <a:cs typeface="Microsoft YaHei UI" pitchFamily="18" charset="0"/>
              </a:rPr>
              <a:t>域（filed）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061200" y="4699000"/>
            <a:ext cx="32004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2" b="1" dirty="0" smtClean="0">
                <a:solidFill>
                  <a:srgbClr val="0033CC"/>
                </a:solidFill>
                <a:latin typeface="Microsoft YaHei UI" pitchFamily="18" charset="0"/>
                <a:cs typeface="Microsoft YaHei UI" pitchFamily="18" charset="0"/>
              </a:rPr>
              <a:t>struct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0033CC"/>
                </a:solidFill>
                <a:latin typeface="Microsoft YaHei UI" pitchFamily="18" charset="0"/>
                <a:cs typeface="Microsoft YaHei UI" pitchFamily="18" charset="0"/>
              </a:rPr>
              <a:t>结构体名</a:t>
            </a:r>
            <a:r>
              <a:rPr lang="en-US" altLang="zh-CN" sz="2402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定义了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CA1204"/>
                </a:solidFill>
                <a:latin typeface="Microsoft YaHei UI" pitchFamily="18" charset="0"/>
                <a:cs typeface="Microsoft YaHei UI" pitchFamily="18" charset="0"/>
              </a:rPr>
              <a:t>新的数据类型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  <a:r>
              <a:rPr lang="en-US" altLang="zh-CN" sz="2400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是一个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模板，不分配内存，用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于生成结构体变量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12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95300" y="342900"/>
            <a:ext cx="137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422400" y="5308600"/>
            <a:ext cx="1473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struct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022600" y="5308600"/>
            <a:ext cx="6045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student是一个</a:t>
            </a: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自定义的数据类型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22400" y="1104900"/>
            <a:ext cx="1003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struct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68600" y="1104900"/>
            <a:ext cx="1168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student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422400" y="14224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790700" y="1752600"/>
            <a:ext cx="36957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2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2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studentID[10];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studentName[10];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664200" y="1752600"/>
            <a:ext cx="3429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2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//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//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172200" y="1714500"/>
            <a:ext cx="15367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2" dirty="0" smtClean="0">
                <a:solidFill>
                  <a:srgbClr val="3366FF"/>
                </a:solidFill>
                <a:latin typeface="Microsoft YaHei UI" pitchFamily="18" charset="0"/>
                <a:cs typeface="Microsoft YaHei UI" pitchFamily="18" charset="0"/>
              </a:rPr>
              <a:t>学生的序号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0" dirty="0" smtClean="0">
                <a:solidFill>
                  <a:srgbClr val="3366FF"/>
                </a:solidFill>
                <a:latin typeface="Microsoft YaHei UI" pitchFamily="18" charset="0"/>
                <a:cs typeface="Microsoft YaHei UI" pitchFamily="18" charset="0"/>
              </a:rPr>
              <a:t>学生的姓名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03400" y="2501900"/>
            <a:ext cx="660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char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806700" y="2501900"/>
            <a:ext cx="2336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studentSex[4];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676900" y="2501900"/>
            <a:ext cx="330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//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172200" y="2463800"/>
            <a:ext cx="1524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dirty="0" smtClean="0">
                <a:solidFill>
                  <a:srgbClr val="3366FF"/>
                </a:solidFill>
                <a:latin typeface="Microsoft YaHei UI" pitchFamily="18" charset="0"/>
                <a:cs typeface="Microsoft YaHei UI" pitchFamily="18" charset="0"/>
              </a:rPr>
              <a:t>学生的性别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90700" y="2946400"/>
            <a:ext cx="27178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inttimeOfEnter;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intscoreC;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intscoreEnglish;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intscoreMath;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intscoreMusic;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689600" y="2946400"/>
            <a:ext cx="3556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//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//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//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0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//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2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//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184900" y="2908300"/>
            <a:ext cx="23241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366FF"/>
                </a:solidFill>
                <a:latin typeface="Microsoft YaHei UI" pitchFamily="18" charset="0"/>
                <a:cs typeface="Microsoft YaHei UI" pitchFamily="18" charset="0"/>
              </a:rPr>
              <a:t>学生的入学时间</a:t>
            </a:r>
          </a:p>
          <a:p>
            <a:pPr>
              <a:lnSpc>
                <a:spcPts val="33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3366FF"/>
                </a:solidFill>
                <a:latin typeface="Microsoft YaHei UI" pitchFamily="18" charset="0"/>
                <a:cs typeface="Microsoft YaHei UI" pitchFamily="18" charset="0"/>
              </a:rPr>
              <a:t>学生的</a:t>
            </a:r>
            <a:r>
              <a:rPr lang="en-US" altLang="zh-CN" sz="2402" b="1" dirty="0" smtClean="0">
                <a:solidFill>
                  <a:srgbClr val="3366FF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2402" dirty="0" smtClean="0">
                <a:solidFill>
                  <a:srgbClr val="3366FF"/>
                </a:solidFill>
                <a:latin typeface="Microsoft YaHei UI" pitchFamily="18" charset="0"/>
                <a:cs typeface="Microsoft YaHei UI" pitchFamily="18" charset="0"/>
              </a:rPr>
              <a:t>语言成绩</a:t>
            </a:r>
          </a:p>
          <a:p>
            <a:pPr>
              <a:lnSpc>
                <a:spcPts val="27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366FF"/>
                </a:solidFill>
                <a:latin typeface="Microsoft YaHei UI" pitchFamily="18" charset="0"/>
                <a:cs typeface="Microsoft YaHei UI" pitchFamily="18" charset="0"/>
              </a:rPr>
              <a:t>学生的英语成绩</a:t>
            </a:r>
          </a:p>
          <a:p>
            <a:pPr>
              <a:lnSpc>
                <a:spcPts val="3000"/>
              </a:lnSpc>
              <a:tabLst>
                <a:tab pos="25400" algn="l"/>
              </a:tabLst>
            </a:pPr>
            <a:r>
              <a:rPr lang="en-US" altLang="zh-CN" sz="2400" dirty="0" smtClean="0">
                <a:solidFill>
                  <a:srgbClr val="3366FF"/>
                </a:solidFill>
                <a:latin typeface="Microsoft YaHei UI" pitchFamily="18" charset="0"/>
                <a:cs typeface="Microsoft YaHei UI" pitchFamily="18" charset="0"/>
              </a:rPr>
              <a:t>学生的数学成绩</a:t>
            </a:r>
          </a:p>
          <a:p>
            <a:pPr>
              <a:lnSpc>
                <a:spcPts val="30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3366FF"/>
                </a:solidFill>
                <a:latin typeface="Microsoft YaHei UI" pitchFamily="18" charset="0"/>
                <a:cs typeface="Microsoft YaHei UI" pitchFamily="18" charset="0"/>
              </a:rPr>
              <a:t>学生的音乐成绩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422400" y="4737100"/>
            <a:ext cx="330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819767" y="1580261"/>
            <a:ext cx="76200" cy="842517"/>
          </a:xfrm>
          <a:custGeom>
            <a:avLst/>
            <a:gdLst>
              <a:gd name="connsiteX0" fmla="*/ 19050 w 76200"/>
              <a:gd name="connsiteY0" fmla="*/ 19050 h 842517"/>
              <a:gd name="connsiteX1" fmla="*/ 19050 w 76200"/>
              <a:gd name="connsiteY1" fmla="*/ 823468 h 8425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842517">
                <a:moveTo>
                  <a:pt x="19050" y="19050"/>
                </a:moveTo>
                <a:lnTo>
                  <a:pt x="19050" y="823468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345817" y="2365629"/>
            <a:ext cx="7531100" cy="76200"/>
          </a:xfrm>
          <a:custGeom>
            <a:avLst/>
            <a:gdLst>
              <a:gd name="connsiteX0" fmla="*/ 19050 w 7531100"/>
              <a:gd name="connsiteY0" fmla="*/ 19050 h 76200"/>
              <a:gd name="connsiteX1" fmla="*/ 7512050 w 75311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31100" h="76200">
                <a:moveTo>
                  <a:pt x="19050" y="19050"/>
                </a:moveTo>
                <a:lnTo>
                  <a:pt x="751205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268473" y="2618994"/>
            <a:ext cx="3610355" cy="3528059"/>
          </a:xfrm>
          <a:custGeom>
            <a:avLst/>
            <a:gdLst>
              <a:gd name="connsiteX0" fmla="*/ 0 w 3610355"/>
              <a:gd name="connsiteY0" fmla="*/ 3528059 h 3528059"/>
              <a:gd name="connsiteX1" fmla="*/ 3610355 w 3610355"/>
              <a:gd name="connsiteY1" fmla="*/ 3528059 h 3528059"/>
              <a:gd name="connsiteX2" fmla="*/ 3610355 w 3610355"/>
              <a:gd name="connsiteY2" fmla="*/ 0 h 3528059"/>
              <a:gd name="connsiteX3" fmla="*/ 0 w 3610355"/>
              <a:gd name="connsiteY3" fmla="*/ 0 h 3528059"/>
              <a:gd name="connsiteX4" fmla="*/ 0 w 3610355"/>
              <a:gd name="connsiteY4" fmla="*/ 3528059 h 3528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10355" h="3528059">
                <a:moveTo>
                  <a:pt x="0" y="3528059"/>
                </a:moveTo>
                <a:lnTo>
                  <a:pt x="3610355" y="3528059"/>
                </a:lnTo>
                <a:lnTo>
                  <a:pt x="3610355" y="0"/>
                </a:lnTo>
                <a:lnTo>
                  <a:pt x="0" y="0"/>
                </a:lnTo>
                <a:lnTo>
                  <a:pt x="0" y="352805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243327" y="2593848"/>
            <a:ext cx="3660647" cy="3578351"/>
          </a:xfrm>
          <a:custGeom>
            <a:avLst/>
            <a:gdLst>
              <a:gd name="connsiteX0" fmla="*/ 25145 w 3660647"/>
              <a:gd name="connsiteY0" fmla="*/ 3553205 h 3578351"/>
              <a:gd name="connsiteX1" fmla="*/ 3635501 w 3660647"/>
              <a:gd name="connsiteY1" fmla="*/ 3553205 h 3578351"/>
              <a:gd name="connsiteX2" fmla="*/ 3635501 w 3660647"/>
              <a:gd name="connsiteY2" fmla="*/ 25145 h 3578351"/>
              <a:gd name="connsiteX3" fmla="*/ 25145 w 3660647"/>
              <a:gd name="connsiteY3" fmla="*/ 25145 h 3578351"/>
              <a:gd name="connsiteX4" fmla="*/ 25145 w 3660647"/>
              <a:gd name="connsiteY4" fmla="*/ 3553205 h 3578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0647" h="3578351">
                <a:moveTo>
                  <a:pt x="25145" y="3553205"/>
                </a:moveTo>
                <a:lnTo>
                  <a:pt x="3635501" y="3553205"/>
                </a:lnTo>
                <a:lnTo>
                  <a:pt x="3635501" y="25145"/>
                </a:lnTo>
                <a:lnTo>
                  <a:pt x="25145" y="25145"/>
                </a:lnTo>
                <a:lnTo>
                  <a:pt x="25145" y="3553205"/>
                </a:ln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6166865" y="2618994"/>
            <a:ext cx="4140708" cy="3528059"/>
          </a:xfrm>
          <a:custGeom>
            <a:avLst/>
            <a:gdLst>
              <a:gd name="connsiteX0" fmla="*/ 0 w 4140708"/>
              <a:gd name="connsiteY0" fmla="*/ 3528059 h 3528059"/>
              <a:gd name="connsiteX1" fmla="*/ 4140708 w 4140708"/>
              <a:gd name="connsiteY1" fmla="*/ 3528059 h 3528059"/>
              <a:gd name="connsiteX2" fmla="*/ 4140708 w 4140708"/>
              <a:gd name="connsiteY2" fmla="*/ 0 h 3528059"/>
              <a:gd name="connsiteX3" fmla="*/ 0 w 4140708"/>
              <a:gd name="connsiteY3" fmla="*/ 0 h 3528059"/>
              <a:gd name="connsiteX4" fmla="*/ 0 w 4140708"/>
              <a:gd name="connsiteY4" fmla="*/ 3528059 h 3528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0708" h="3528059">
                <a:moveTo>
                  <a:pt x="0" y="3528059"/>
                </a:moveTo>
                <a:lnTo>
                  <a:pt x="4140708" y="3528059"/>
                </a:lnTo>
                <a:lnTo>
                  <a:pt x="4140708" y="0"/>
                </a:lnTo>
                <a:lnTo>
                  <a:pt x="0" y="0"/>
                </a:lnTo>
                <a:lnTo>
                  <a:pt x="0" y="352805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141719" y="2593848"/>
            <a:ext cx="4191000" cy="3578351"/>
          </a:xfrm>
          <a:custGeom>
            <a:avLst/>
            <a:gdLst>
              <a:gd name="connsiteX0" fmla="*/ 25146 w 4191000"/>
              <a:gd name="connsiteY0" fmla="*/ 3553205 h 3578351"/>
              <a:gd name="connsiteX1" fmla="*/ 4165854 w 4191000"/>
              <a:gd name="connsiteY1" fmla="*/ 3553205 h 3578351"/>
              <a:gd name="connsiteX2" fmla="*/ 4165854 w 4191000"/>
              <a:gd name="connsiteY2" fmla="*/ 25145 h 3578351"/>
              <a:gd name="connsiteX3" fmla="*/ 25146 w 4191000"/>
              <a:gd name="connsiteY3" fmla="*/ 25145 h 3578351"/>
              <a:gd name="connsiteX4" fmla="*/ 25146 w 4191000"/>
              <a:gd name="connsiteY4" fmla="*/ 3553205 h 3578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1000" h="3578351">
                <a:moveTo>
                  <a:pt x="25146" y="3553205"/>
                </a:moveTo>
                <a:lnTo>
                  <a:pt x="4165854" y="3553205"/>
                </a:lnTo>
                <a:lnTo>
                  <a:pt x="4165854" y="25145"/>
                </a:lnTo>
                <a:lnTo>
                  <a:pt x="25146" y="25145"/>
                </a:lnTo>
                <a:lnTo>
                  <a:pt x="25146" y="3553205"/>
                </a:ln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929108" y="4990576"/>
            <a:ext cx="2287972" cy="1158980"/>
          </a:xfrm>
          <a:custGeom>
            <a:avLst/>
            <a:gdLst>
              <a:gd name="connsiteX0" fmla="*/ 206521 w 2287972"/>
              <a:gd name="connsiteY0" fmla="*/ 381777 h 1158980"/>
              <a:gd name="connsiteX1" fmla="*/ 512718 w 2287972"/>
              <a:gd name="connsiteY1" fmla="*/ 104028 h 1158980"/>
              <a:gd name="connsiteX2" fmla="*/ 741572 w 2287972"/>
              <a:gd name="connsiteY2" fmla="*/ 135652 h 1158980"/>
              <a:gd name="connsiteX3" fmla="*/ 1123461 w 2287972"/>
              <a:gd name="connsiteY3" fmla="*/ 54879 h 1158980"/>
              <a:gd name="connsiteX4" fmla="*/ 1189120 w 2287972"/>
              <a:gd name="connsiteY4" fmla="*/ 88153 h 1158980"/>
              <a:gd name="connsiteX5" fmla="*/ 1499127 w 2287972"/>
              <a:gd name="connsiteY5" fmla="*/ 16526 h 1158980"/>
              <a:gd name="connsiteX6" fmla="*/ 1579772 w 2287972"/>
              <a:gd name="connsiteY6" fmla="*/ 62500 h 1158980"/>
              <a:gd name="connsiteX7" fmla="*/ 1942230 w 2287972"/>
              <a:gd name="connsiteY7" fmla="*/ 41926 h 1158980"/>
              <a:gd name="connsiteX8" fmla="*/ 2029098 w 2287972"/>
              <a:gd name="connsiteY8" fmla="*/ 145684 h 1158980"/>
              <a:gd name="connsiteX9" fmla="*/ 2227345 w 2287972"/>
              <a:gd name="connsiteY9" fmla="*/ 385333 h 1158980"/>
              <a:gd name="connsiteX10" fmla="*/ 2214391 w 2287972"/>
              <a:gd name="connsiteY10" fmla="*/ 410988 h 1158980"/>
              <a:gd name="connsiteX11" fmla="*/ 2148351 w 2287972"/>
              <a:gd name="connsiteY11" fmla="*/ 758066 h 1158980"/>
              <a:gd name="connsiteX12" fmla="*/ 1980711 w 2287972"/>
              <a:gd name="connsiteY12" fmla="*/ 806796 h 1158980"/>
              <a:gd name="connsiteX13" fmla="*/ 1671847 w 2287972"/>
              <a:gd name="connsiteY13" fmla="*/ 1016295 h 1158980"/>
              <a:gd name="connsiteX14" fmla="*/ 1512081 w 2287972"/>
              <a:gd name="connsiteY14" fmla="*/ 984253 h 1158980"/>
              <a:gd name="connsiteX15" fmla="*/ 1066311 w 2287972"/>
              <a:gd name="connsiteY15" fmla="*/ 1149340 h 1158980"/>
              <a:gd name="connsiteX16" fmla="*/ 872636 w 2287972"/>
              <a:gd name="connsiteY16" fmla="*/ 1050052 h 1158980"/>
              <a:gd name="connsiteX17" fmla="*/ 311677 w 2287972"/>
              <a:gd name="connsiteY17" fmla="*/ 953290 h 1158980"/>
              <a:gd name="connsiteX18" fmla="*/ 307359 w 2287972"/>
              <a:gd name="connsiteY18" fmla="*/ 948197 h 1158980"/>
              <a:gd name="connsiteX19" fmla="*/ 51200 w 2287972"/>
              <a:gd name="connsiteY19" fmla="*/ 808917 h 1158980"/>
              <a:gd name="connsiteX20" fmla="*/ 111906 w 2287972"/>
              <a:gd name="connsiteY20" fmla="*/ 681828 h 1158980"/>
              <a:gd name="connsiteX21" fmla="*/ 29610 w 2287972"/>
              <a:gd name="connsiteY21" fmla="*/ 463439 h 1158980"/>
              <a:gd name="connsiteX22" fmla="*/ 204616 w 2287972"/>
              <a:gd name="connsiteY22" fmla="*/ 385333 h 1158980"/>
              <a:gd name="connsiteX23" fmla="*/ 206521 w 2287972"/>
              <a:gd name="connsiteY23" fmla="*/ 381777 h 1158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2287972" h="1158980">
                <a:moveTo>
                  <a:pt x="206521" y="381777"/>
                </a:moveTo>
                <a:cubicBezTo>
                  <a:pt x="179851" y="246777"/>
                  <a:pt x="317011" y="122316"/>
                  <a:pt x="512718" y="104028"/>
                </a:cubicBezTo>
                <a:cubicBezTo>
                  <a:pt x="591966" y="96535"/>
                  <a:pt x="672611" y="107712"/>
                  <a:pt x="741572" y="135652"/>
                </a:cubicBezTo>
                <a:cubicBezTo>
                  <a:pt x="814724" y="40402"/>
                  <a:pt x="985793" y="4333"/>
                  <a:pt x="1123461" y="54879"/>
                </a:cubicBezTo>
                <a:cubicBezTo>
                  <a:pt x="1147591" y="63643"/>
                  <a:pt x="1169689" y="74819"/>
                  <a:pt x="1189120" y="88153"/>
                </a:cubicBezTo>
                <a:cubicBezTo>
                  <a:pt x="1246143" y="9159"/>
                  <a:pt x="1384827" y="-22843"/>
                  <a:pt x="1499127" y="16526"/>
                </a:cubicBezTo>
                <a:cubicBezTo>
                  <a:pt x="1530750" y="27447"/>
                  <a:pt x="1558309" y="43195"/>
                  <a:pt x="1579772" y="62500"/>
                </a:cubicBezTo>
                <a:cubicBezTo>
                  <a:pt x="1671593" y="-12048"/>
                  <a:pt x="1833899" y="-21192"/>
                  <a:pt x="1942230" y="41926"/>
                </a:cubicBezTo>
                <a:cubicBezTo>
                  <a:pt x="1987696" y="68595"/>
                  <a:pt x="2018430" y="105171"/>
                  <a:pt x="2029098" y="145684"/>
                </a:cubicBezTo>
                <a:cubicBezTo>
                  <a:pt x="2179466" y="174006"/>
                  <a:pt x="2268239" y="281320"/>
                  <a:pt x="2227345" y="385333"/>
                </a:cubicBezTo>
                <a:cubicBezTo>
                  <a:pt x="2223916" y="394096"/>
                  <a:pt x="2219598" y="402606"/>
                  <a:pt x="2214391" y="410988"/>
                </a:cubicBezTo>
                <a:cubicBezTo>
                  <a:pt x="2335041" y="519445"/>
                  <a:pt x="2305577" y="674792"/>
                  <a:pt x="2148351" y="758066"/>
                </a:cubicBezTo>
                <a:cubicBezTo>
                  <a:pt x="2099456" y="783987"/>
                  <a:pt x="2041671" y="800776"/>
                  <a:pt x="1980711" y="806796"/>
                </a:cubicBezTo>
                <a:cubicBezTo>
                  <a:pt x="1979314" y="923433"/>
                  <a:pt x="1841011" y="1017235"/>
                  <a:pt x="1671847" y="1016295"/>
                </a:cubicBezTo>
                <a:cubicBezTo>
                  <a:pt x="1615332" y="1015977"/>
                  <a:pt x="1560087" y="1004890"/>
                  <a:pt x="1512081" y="984253"/>
                </a:cubicBezTo>
                <a:cubicBezTo>
                  <a:pt x="1454931" y="1115025"/>
                  <a:pt x="1255287" y="1188939"/>
                  <a:pt x="1066311" y="1149340"/>
                </a:cubicBezTo>
                <a:cubicBezTo>
                  <a:pt x="987063" y="1132741"/>
                  <a:pt x="918737" y="1097651"/>
                  <a:pt x="872636" y="1050052"/>
                </a:cubicBezTo>
                <a:cubicBezTo>
                  <a:pt x="679215" y="1130595"/>
                  <a:pt x="428009" y="1087263"/>
                  <a:pt x="311677" y="953290"/>
                </a:cubicBezTo>
                <a:cubicBezTo>
                  <a:pt x="310280" y="951601"/>
                  <a:pt x="308756" y="949899"/>
                  <a:pt x="307359" y="948197"/>
                </a:cubicBezTo>
                <a:cubicBezTo>
                  <a:pt x="180740" y="958421"/>
                  <a:pt x="66059" y="896064"/>
                  <a:pt x="51200" y="808917"/>
                </a:cubicBezTo>
                <a:cubicBezTo>
                  <a:pt x="43326" y="762473"/>
                  <a:pt x="65551" y="715978"/>
                  <a:pt x="111906" y="681828"/>
                </a:cubicBezTo>
                <a:cubicBezTo>
                  <a:pt x="2305" y="637289"/>
                  <a:pt x="-34524" y="539512"/>
                  <a:pt x="29610" y="463439"/>
                </a:cubicBezTo>
                <a:cubicBezTo>
                  <a:pt x="66694" y="419623"/>
                  <a:pt x="131718" y="390540"/>
                  <a:pt x="204616" y="385333"/>
                </a:cubicBezTo>
                <a:lnTo>
                  <a:pt x="206521" y="381777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631940" y="5222621"/>
            <a:ext cx="64388" cy="64389"/>
          </a:xfrm>
          <a:custGeom>
            <a:avLst/>
            <a:gdLst>
              <a:gd name="connsiteX0" fmla="*/ 64389 w 64388"/>
              <a:gd name="connsiteY0" fmla="*/ 32130 h 64389"/>
              <a:gd name="connsiteX1" fmla="*/ 32130 w 64388"/>
              <a:gd name="connsiteY1" fmla="*/ 64388 h 64389"/>
              <a:gd name="connsiteX2" fmla="*/ 0 w 64388"/>
              <a:gd name="connsiteY2" fmla="*/ 32130 h 64389"/>
              <a:gd name="connsiteX3" fmla="*/ 32130 w 64388"/>
              <a:gd name="connsiteY3" fmla="*/ 0 h 64389"/>
              <a:gd name="connsiteX4" fmla="*/ 64389 w 64388"/>
              <a:gd name="connsiteY4" fmla="*/ 32130 h 643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388" h="64389">
                <a:moveTo>
                  <a:pt x="64389" y="32130"/>
                </a:moveTo>
                <a:cubicBezTo>
                  <a:pt x="64389" y="49910"/>
                  <a:pt x="49910" y="64388"/>
                  <a:pt x="32130" y="64388"/>
                </a:cubicBezTo>
                <a:cubicBezTo>
                  <a:pt x="14351" y="64388"/>
                  <a:pt x="0" y="49910"/>
                  <a:pt x="0" y="32130"/>
                </a:cubicBezTo>
                <a:cubicBezTo>
                  <a:pt x="0" y="14350"/>
                  <a:pt x="14351" y="0"/>
                  <a:pt x="32130" y="0"/>
                </a:cubicBezTo>
                <a:cubicBezTo>
                  <a:pt x="49910" y="0"/>
                  <a:pt x="64389" y="14350"/>
                  <a:pt x="64389" y="32130"/>
                </a:cubicBez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6128258" y="5247004"/>
            <a:ext cx="128777" cy="128905"/>
          </a:xfrm>
          <a:custGeom>
            <a:avLst/>
            <a:gdLst>
              <a:gd name="connsiteX0" fmla="*/ 128777 w 128777"/>
              <a:gd name="connsiteY0" fmla="*/ 64516 h 128905"/>
              <a:gd name="connsiteX1" fmla="*/ 64388 w 128777"/>
              <a:gd name="connsiteY1" fmla="*/ 128904 h 128905"/>
              <a:gd name="connsiteX2" fmla="*/ 0 w 128777"/>
              <a:gd name="connsiteY2" fmla="*/ 64516 h 128905"/>
              <a:gd name="connsiteX3" fmla="*/ 64388 w 128777"/>
              <a:gd name="connsiteY3" fmla="*/ 0 h 128905"/>
              <a:gd name="connsiteX4" fmla="*/ 128777 w 128777"/>
              <a:gd name="connsiteY4" fmla="*/ 64516 h 1289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777" h="128905">
                <a:moveTo>
                  <a:pt x="128777" y="64516"/>
                </a:moveTo>
                <a:cubicBezTo>
                  <a:pt x="128777" y="100076"/>
                  <a:pt x="99948" y="128904"/>
                  <a:pt x="64388" y="128904"/>
                </a:cubicBezTo>
                <a:cubicBezTo>
                  <a:pt x="28828" y="128904"/>
                  <a:pt x="0" y="100076"/>
                  <a:pt x="0" y="64516"/>
                </a:cubicBezTo>
                <a:cubicBezTo>
                  <a:pt x="0" y="28955"/>
                  <a:pt x="28828" y="0"/>
                  <a:pt x="64388" y="0"/>
                </a:cubicBezTo>
                <a:cubicBezTo>
                  <a:pt x="99948" y="0"/>
                  <a:pt x="128777" y="28955"/>
                  <a:pt x="128777" y="64516"/>
                </a:cubicBez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5560567" y="5279263"/>
            <a:ext cx="193294" cy="193293"/>
          </a:xfrm>
          <a:custGeom>
            <a:avLst/>
            <a:gdLst>
              <a:gd name="connsiteX0" fmla="*/ 193294 w 193294"/>
              <a:gd name="connsiteY0" fmla="*/ 96646 h 193293"/>
              <a:gd name="connsiteX1" fmla="*/ 96647 w 193294"/>
              <a:gd name="connsiteY1" fmla="*/ 193294 h 193293"/>
              <a:gd name="connsiteX2" fmla="*/ 0 w 193294"/>
              <a:gd name="connsiteY2" fmla="*/ 96646 h 193293"/>
              <a:gd name="connsiteX3" fmla="*/ 96647 w 193294"/>
              <a:gd name="connsiteY3" fmla="*/ 0 h 193293"/>
              <a:gd name="connsiteX4" fmla="*/ 193294 w 193294"/>
              <a:gd name="connsiteY4" fmla="*/ 96646 h 1932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3294" h="193293">
                <a:moveTo>
                  <a:pt x="193294" y="96646"/>
                </a:moveTo>
                <a:cubicBezTo>
                  <a:pt x="193294" y="149986"/>
                  <a:pt x="149986" y="193294"/>
                  <a:pt x="96647" y="193294"/>
                </a:cubicBezTo>
                <a:cubicBezTo>
                  <a:pt x="43307" y="193294"/>
                  <a:pt x="0" y="149986"/>
                  <a:pt x="0" y="96646"/>
                </a:cubicBezTo>
                <a:cubicBezTo>
                  <a:pt x="0" y="43179"/>
                  <a:pt x="43307" y="0"/>
                  <a:pt x="96647" y="0"/>
                </a:cubicBezTo>
                <a:cubicBezTo>
                  <a:pt x="149986" y="0"/>
                  <a:pt x="193294" y="43179"/>
                  <a:pt x="193294" y="96646"/>
                </a:cubicBez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2922758" y="4984226"/>
            <a:ext cx="2300672" cy="1171680"/>
          </a:xfrm>
          <a:custGeom>
            <a:avLst/>
            <a:gdLst>
              <a:gd name="connsiteX0" fmla="*/ 212871 w 2300672"/>
              <a:gd name="connsiteY0" fmla="*/ 388127 h 1171680"/>
              <a:gd name="connsiteX1" fmla="*/ 519068 w 2300672"/>
              <a:gd name="connsiteY1" fmla="*/ 110378 h 1171680"/>
              <a:gd name="connsiteX2" fmla="*/ 747922 w 2300672"/>
              <a:gd name="connsiteY2" fmla="*/ 142002 h 1171680"/>
              <a:gd name="connsiteX3" fmla="*/ 1129811 w 2300672"/>
              <a:gd name="connsiteY3" fmla="*/ 61229 h 1171680"/>
              <a:gd name="connsiteX4" fmla="*/ 1195470 w 2300672"/>
              <a:gd name="connsiteY4" fmla="*/ 94503 h 1171680"/>
              <a:gd name="connsiteX5" fmla="*/ 1505477 w 2300672"/>
              <a:gd name="connsiteY5" fmla="*/ 22876 h 1171680"/>
              <a:gd name="connsiteX6" fmla="*/ 1586122 w 2300672"/>
              <a:gd name="connsiteY6" fmla="*/ 68850 h 1171680"/>
              <a:gd name="connsiteX7" fmla="*/ 1948580 w 2300672"/>
              <a:gd name="connsiteY7" fmla="*/ 48276 h 1171680"/>
              <a:gd name="connsiteX8" fmla="*/ 2035448 w 2300672"/>
              <a:gd name="connsiteY8" fmla="*/ 152034 h 1171680"/>
              <a:gd name="connsiteX9" fmla="*/ 2233695 w 2300672"/>
              <a:gd name="connsiteY9" fmla="*/ 391683 h 1171680"/>
              <a:gd name="connsiteX10" fmla="*/ 2220741 w 2300672"/>
              <a:gd name="connsiteY10" fmla="*/ 417338 h 1171680"/>
              <a:gd name="connsiteX11" fmla="*/ 2154701 w 2300672"/>
              <a:gd name="connsiteY11" fmla="*/ 764416 h 1171680"/>
              <a:gd name="connsiteX12" fmla="*/ 1987061 w 2300672"/>
              <a:gd name="connsiteY12" fmla="*/ 813146 h 1171680"/>
              <a:gd name="connsiteX13" fmla="*/ 1678197 w 2300672"/>
              <a:gd name="connsiteY13" fmla="*/ 1022645 h 1171680"/>
              <a:gd name="connsiteX14" fmla="*/ 1518431 w 2300672"/>
              <a:gd name="connsiteY14" fmla="*/ 990603 h 1171680"/>
              <a:gd name="connsiteX15" fmla="*/ 1072661 w 2300672"/>
              <a:gd name="connsiteY15" fmla="*/ 1155690 h 1171680"/>
              <a:gd name="connsiteX16" fmla="*/ 878986 w 2300672"/>
              <a:gd name="connsiteY16" fmla="*/ 1056402 h 1171680"/>
              <a:gd name="connsiteX17" fmla="*/ 318027 w 2300672"/>
              <a:gd name="connsiteY17" fmla="*/ 959640 h 1171680"/>
              <a:gd name="connsiteX18" fmla="*/ 313709 w 2300672"/>
              <a:gd name="connsiteY18" fmla="*/ 954547 h 1171680"/>
              <a:gd name="connsiteX19" fmla="*/ 57550 w 2300672"/>
              <a:gd name="connsiteY19" fmla="*/ 815267 h 1171680"/>
              <a:gd name="connsiteX20" fmla="*/ 118256 w 2300672"/>
              <a:gd name="connsiteY20" fmla="*/ 688178 h 1171680"/>
              <a:gd name="connsiteX21" fmla="*/ 35960 w 2300672"/>
              <a:gd name="connsiteY21" fmla="*/ 469789 h 1171680"/>
              <a:gd name="connsiteX22" fmla="*/ 210966 w 2300672"/>
              <a:gd name="connsiteY22" fmla="*/ 391683 h 1171680"/>
              <a:gd name="connsiteX23" fmla="*/ 212871 w 2300672"/>
              <a:gd name="connsiteY23" fmla="*/ 388127 h 1171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2300672" h="1171680">
                <a:moveTo>
                  <a:pt x="212871" y="388127"/>
                </a:moveTo>
                <a:cubicBezTo>
                  <a:pt x="186201" y="253127"/>
                  <a:pt x="323361" y="128666"/>
                  <a:pt x="519068" y="110378"/>
                </a:cubicBezTo>
                <a:cubicBezTo>
                  <a:pt x="598316" y="102885"/>
                  <a:pt x="678961" y="114062"/>
                  <a:pt x="747922" y="142002"/>
                </a:cubicBezTo>
                <a:cubicBezTo>
                  <a:pt x="821074" y="46752"/>
                  <a:pt x="992143" y="10683"/>
                  <a:pt x="1129811" y="61229"/>
                </a:cubicBezTo>
                <a:cubicBezTo>
                  <a:pt x="1153941" y="69993"/>
                  <a:pt x="1176039" y="81169"/>
                  <a:pt x="1195470" y="94503"/>
                </a:cubicBezTo>
                <a:cubicBezTo>
                  <a:pt x="1252493" y="15509"/>
                  <a:pt x="1391177" y="-16493"/>
                  <a:pt x="1505477" y="22876"/>
                </a:cubicBezTo>
                <a:cubicBezTo>
                  <a:pt x="1537100" y="33797"/>
                  <a:pt x="1564659" y="49545"/>
                  <a:pt x="1586122" y="68850"/>
                </a:cubicBezTo>
                <a:cubicBezTo>
                  <a:pt x="1677943" y="-5698"/>
                  <a:pt x="1840249" y="-14842"/>
                  <a:pt x="1948580" y="48276"/>
                </a:cubicBezTo>
                <a:cubicBezTo>
                  <a:pt x="1994046" y="74945"/>
                  <a:pt x="2024780" y="111521"/>
                  <a:pt x="2035448" y="152034"/>
                </a:cubicBezTo>
                <a:cubicBezTo>
                  <a:pt x="2185816" y="180356"/>
                  <a:pt x="2274589" y="287670"/>
                  <a:pt x="2233695" y="391683"/>
                </a:cubicBezTo>
                <a:cubicBezTo>
                  <a:pt x="2230266" y="400446"/>
                  <a:pt x="2225948" y="408956"/>
                  <a:pt x="2220741" y="417338"/>
                </a:cubicBezTo>
                <a:cubicBezTo>
                  <a:pt x="2341391" y="525795"/>
                  <a:pt x="2311927" y="681142"/>
                  <a:pt x="2154701" y="764416"/>
                </a:cubicBezTo>
                <a:cubicBezTo>
                  <a:pt x="2105806" y="790337"/>
                  <a:pt x="2048021" y="807126"/>
                  <a:pt x="1987061" y="813146"/>
                </a:cubicBezTo>
                <a:cubicBezTo>
                  <a:pt x="1985664" y="929783"/>
                  <a:pt x="1847361" y="1023585"/>
                  <a:pt x="1678197" y="1022645"/>
                </a:cubicBezTo>
                <a:cubicBezTo>
                  <a:pt x="1621682" y="1022327"/>
                  <a:pt x="1566437" y="1011240"/>
                  <a:pt x="1518431" y="990603"/>
                </a:cubicBezTo>
                <a:cubicBezTo>
                  <a:pt x="1461281" y="1121375"/>
                  <a:pt x="1261637" y="1195289"/>
                  <a:pt x="1072661" y="1155690"/>
                </a:cubicBezTo>
                <a:cubicBezTo>
                  <a:pt x="993413" y="1139091"/>
                  <a:pt x="925087" y="1104001"/>
                  <a:pt x="878986" y="1056402"/>
                </a:cubicBezTo>
                <a:cubicBezTo>
                  <a:pt x="685565" y="1136945"/>
                  <a:pt x="434359" y="1093613"/>
                  <a:pt x="318027" y="959640"/>
                </a:cubicBezTo>
                <a:cubicBezTo>
                  <a:pt x="316630" y="957951"/>
                  <a:pt x="315106" y="956249"/>
                  <a:pt x="313709" y="954547"/>
                </a:cubicBezTo>
                <a:cubicBezTo>
                  <a:pt x="187090" y="964771"/>
                  <a:pt x="72409" y="902414"/>
                  <a:pt x="57550" y="815267"/>
                </a:cubicBezTo>
                <a:cubicBezTo>
                  <a:pt x="49676" y="768823"/>
                  <a:pt x="71901" y="722328"/>
                  <a:pt x="118256" y="688178"/>
                </a:cubicBezTo>
                <a:cubicBezTo>
                  <a:pt x="8655" y="643639"/>
                  <a:pt x="-28174" y="545862"/>
                  <a:pt x="35960" y="469789"/>
                </a:cubicBezTo>
                <a:cubicBezTo>
                  <a:pt x="73044" y="425973"/>
                  <a:pt x="138068" y="396890"/>
                  <a:pt x="210966" y="391683"/>
                </a:cubicBezTo>
                <a:lnTo>
                  <a:pt x="212871" y="38812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6625590" y="5216271"/>
            <a:ext cx="77088" cy="77089"/>
          </a:xfrm>
          <a:custGeom>
            <a:avLst/>
            <a:gdLst>
              <a:gd name="connsiteX0" fmla="*/ 70739 w 77088"/>
              <a:gd name="connsiteY0" fmla="*/ 38480 h 77089"/>
              <a:gd name="connsiteX1" fmla="*/ 38480 w 77088"/>
              <a:gd name="connsiteY1" fmla="*/ 70738 h 77089"/>
              <a:gd name="connsiteX2" fmla="*/ 6350 w 77088"/>
              <a:gd name="connsiteY2" fmla="*/ 38480 h 77089"/>
              <a:gd name="connsiteX3" fmla="*/ 38480 w 77088"/>
              <a:gd name="connsiteY3" fmla="*/ 6350 h 77089"/>
              <a:gd name="connsiteX4" fmla="*/ 70739 w 77088"/>
              <a:gd name="connsiteY4" fmla="*/ 38480 h 77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7088" h="77089">
                <a:moveTo>
                  <a:pt x="70739" y="38480"/>
                </a:moveTo>
                <a:cubicBezTo>
                  <a:pt x="70739" y="56260"/>
                  <a:pt x="56260" y="70738"/>
                  <a:pt x="38480" y="70738"/>
                </a:cubicBezTo>
                <a:cubicBezTo>
                  <a:pt x="20701" y="70738"/>
                  <a:pt x="6350" y="56260"/>
                  <a:pt x="6350" y="38480"/>
                </a:cubicBezTo>
                <a:cubicBezTo>
                  <a:pt x="6350" y="20700"/>
                  <a:pt x="20701" y="6350"/>
                  <a:pt x="38480" y="6350"/>
                </a:cubicBezTo>
                <a:cubicBezTo>
                  <a:pt x="56260" y="6350"/>
                  <a:pt x="70739" y="20700"/>
                  <a:pt x="70739" y="3848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121908" y="5240654"/>
            <a:ext cx="141477" cy="141605"/>
          </a:xfrm>
          <a:custGeom>
            <a:avLst/>
            <a:gdLst>
              <a:gd name="connsiteX0" fmla="*/ 135127 w 141477"/>
              <a:gd name="connsiteY0" fmla="*/ 70866 h 141605"/>
              <a:gd name="connsiteX1" fmla="*/ 70738 w 141477"/>
              <a:gd name="connsiteY1" fmla="*/ 135254 h 141605"/>
              <a:gd name="connsiteX2" fmla="*/ 6350 w 141477"/>
              <a:gd name="connsiteY2" fmla="*/ 70866 h 141605"/>
              <a:gd name="connsiteX3" fmla="*/ 70738 w 141477"/>
              <a:gd name="connsiteY3" fmla="*/ 6350 h 141605"/>
              <a:gd name="connsiteX4" fmla="*/ 135127 w 141477"/>
              <a:gd name="connsiteY4" fmla="*/ 70866 h 1416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477" h="141605">
                <a:moveTo>
                  <a:pt x="135127" y="70866"/>
                </a:moveTo>
                <a:cubicBezTo>
                  <a:pt x="135127" y="106426"/>
                  <a:pt x="106298" y="135254"/>
                  <a:pt x="70738" y="135254"/>
                </a:cubicBezTo>
                <a:cubicBezTo>
                  <a:pt x="35178" y="135254"/>
                  <a:pt x="6350" y="106426"/>
                  <a:pt x="6350" y="70866"/>
                </a:cubicBezTo>
                <a:cubicBezTo>
                  <a:pt x="6350" y="35305"/>
                  <a:pt x="35178" y="6350"/>
                  <a:pt x="70738" y="6350"/>
                </a:cubicBezTo>
                <a:cubicBezTo>
                  <a:pt x="106298" y="6350"/>
                  <a:pt x="135127" y="35305"/>
                  <a:pt x="135127" y="7086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5554217" y="5272913"/>
            <a:ext cx="205994" cy="205993"/>
          </a:xfrm>
          <a:custGeom>
            <a:avLst/>
            <a:gdLst>
              <a:gd name="connsiteX0" fmla="*/ 199644 w 205994"/>
              <a:gd name="connsiteY0" fmla="*/ 102996 h 205993"/>
              <a:gd name="connsiteX1" fmla="*/ 102997 w 205994"/>
              <a:gd name="connsiteY1" fmla="*/ 199644 h 205993"/>
              <a:gd name="connsiteX2" fmla="*/ 6350 w 205994"/>
              <a:gd name="connsiteY2" fmla="*/ 102996 h 205993"/>
              <a:gd name="connsiteX3" fmla="*/ 102997 w 205994"/>
              <a:gd name="connsiteY3" fmla="*/ 6350 h 205993"/>
              <a:gd name="connsiteX4" fmla="*/ 199644 w 205994"/>
              <a:gd name="connsiteY4" fmla="*/ 102996 h 2059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5994" h="205993">
                <a:moveTo>
                  <a:pt x="199644" y="102996"/>
                </a:moveTo>
                <a:cubicBezTo>
                  <a:pt x="199644" y="156336"/>
                  <a:pt x="156336" y="199644"/>
                  <a:pt x="102997" y="199644"/>
                </a:cubicBezTo>
                <a:cubicBezTo>
                  <a:pt x="49657" y="199644"/>
                  <a:pt x="6350" y="156336"/>
                  <a:pt x="6350" y="102996"/>
                </a:cubicBezTo>
                <a:cubicBezTo>
                  <a:pt x="6350" y="49529"/>
                  <a:pt x="49657" y="6350"/>
                  <a:pt x="102997" y="6350"/>
                </a:cubicBezTo>
                <a:cubicBezTo>
                  <a:pt x="156336" y="6350"/>
                  <a:pt x="199644" y="49529"/>
                  <a:pt x="199644" y="102996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037204" y="5661533"/>
            <a:ext cx="146812" cy="34099"/>
          </a:xfrm>
          <a:custGeom>
            <a:avLst/>
            <a:gdLst>
              <a:gd name="connsiteX0" fmla="*/ 140462 w 146812"/>
              <a:gd name="connsiteY0" fmla="*/ 27749 h 34099"/>
              <a:gd name="connsiteX1" fmla="*/ 6350 w 146812"/>
              <a:gd name="connsiteY1" fmla="*/ 6350 h 34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6812" h="34099">
                <a:moveTo>
                  <a:pt x="140462" y="27749"/>
                </a:moveTo>
                <a:cubicBezTo>
                  <a:pt x="93599" y="30276"/>
                  <a:pt x="46863" y="22809"/>
                  <a:pt x="6350" y="6350"/>
                </a:cubicBezTo>
              </a:path>
            </a:pathLst>
          </a:custGeom>
          <a:ln w="127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230879" y="5917095"/>
            <a:ext cx="71501" cy="22936"/>
          </a:xfrm>
          <a:custGeom>
            <a:avLst/>
            <a:gdLst>
              <a:gd name="connsiteX0" fmla="*/ 65151 w 71501"/>
              <a:gd name="connsiteY0" fmla="*/ 6350 h 22936"/>
              <a:gd name="connsiteX1" fmla="*/ 6350 w 71501"/>
              <a:gd name="connsiteY1" fmla="*/ 16586 h 229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501" h="22936">
                <a:moveTo>
                  <a:pt x="65151" y="6350"/>
                </a:moveTo>
                <a:cubicBezTo>
                  <a:pt x="46228" y="11519"/>
                  <a:pt x="26542" y="14960"/>
                  <a:pt x="6350" y="16586"/>
                </a:cubicBezTo>
              </a:path>
            </a:pathLst>
          </a:custGeom>
          <a:ln w="127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759961" y="5982893"/>
            <a:ext cx="48005" cy="59410"/>
          </a:xfrm>
          <a:custGeom>
            <a:avLst/>
            <a:gdLst>
              <a:gd name="connsiteX0" fmla="*/ 41655 w 48005"/>
              <a:gd name="connsiteY0" fmla="*/ 53060 h 59410"/>
              <a:gd name="connsiteX1" fmla="*/ 6350 w 48005"/>
              <a:gd name="connsiteY1" fmla="*/ 6350 h 594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005" h="59410">
                <a:moveTo>
                  <a:pt x="41655" y="53060"/>
                </a:moveTo>
                <a:cubicBezTo>
                  <a:pt x="27559" y="38405"/>
                  <a:pt x="15747" y="22745"/>
                  <a:pt x="6350" y="6350"/>
                </a:cubicBezTo>
              </a:path>
            </a:pathLst>
          </a:custGeom>
          <a:ln w="127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435094" y="5913120"/>
            <a:ext cx="26797" cy="63957"/>
          </a:xfrm>
          <a:custGeom>
            <a:avLst/>
            <a:gdLst>
              <a:gd name="connsiteX0" fmla="*/ 20446 w 26797"/>
              <a:gd name="connsiteY0" fmla="*/ 6350 h 63957"/>
              <a:gd name="connsiteX1" fmla="*/ 6350 w 26797"/>
              <a:gd name="connsiteY1" fmla="*/ 57606 h 639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797" h="63957">
                <a:moveTo>
                  <a:pt x="20446" y="6350"/>
                </a:moveTo>
                <a:cubicBezTo>
                  <a:pt x="18415" y="23723"/>
                  <a:pt x="13715" y="40906"/>
                  <a:pt x="6350" y="57606"/>
                </a:cubicBezTo>
              </a:path>
            </a:pathLst>
          </a:custGeom>
          <a:ln w="127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729988" y="5596407"/>
            <a:ext cx="184912" cy="204266"/>
          </a:xfrm>
          <a:custGeom>
            <a:avLst/>
            <a:gdLst>
              <a:gd name="connsiteX0" fmla="*/ 6350 w 184912"/>
              <a:gd name="connsiteY0" fmla="*/ 6350 h 204266"/>
              <a:gd name="connsiteX1" fmla="*/ 178561 w 184912"/>
              <a:gd name="connsiteY1" fmla="*/ 197916 h 2042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4912" h="204266">
                <a:moveTo>
                  <a:pt x="6350" y="6350"/>
                </a:moveTo>
                <a:cubicBezTo>
                  <a:pt x="112521" y="41998"/>
                  <a:pt x="179451" y="116522"/>
                  <a:pt x="178561" y="197916"/>
                </a:cubicBezTo>
              </a:path>
            </a:pathLst>
          </a:custGeom>
          <a:ln w="127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5059426" y="5392420"/>
            <a:ext cx="89281" cy="84455"/>
          </a:xfrm>
          <a:custGeom>
            <a:avLst/>
            <a:gdLst>
              <a:gd name="connsiteX0" fmla="*/ 82930 w 89281"/>
              <a:gd name="connsiteY0" fmla="*/ 6350 h 84455"/>
              <a:gd name="connsiteX1" fmla="*/ 6350 w 89281"/>
              <a:gd name="connsiteY1" fmla="*/ 78104 h 844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9281" h="84455">
                <a:moveTo>
                  <a:pt x="82930" y="6350"/>
                </a:moveTo>
                <a:cubicBezTo>
                  <a:pt x="65785" y="34035"/>
                  <a:pt x="39496" y="58546"/>
                  <a:pt x="6350" y="78104"/>
                </a:cubicBezTo>
              </a:path>
            </a:pathLst>
          </a:custGeom>
          <a:ln w="127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952110" y="5125846"/>
            <a:ext cx="16763" cy="46609"/>
          </a:xfrm>
          <a:custGeom>
            <a:avLst/>
            <a:gdLst>
              <a:gd name="connsiteX0" fmla="*/ 6350 w 16763"/>
              <a:gd name="connsiteY0" fmla="*/ 6350 h 46609"/>
              <a:gd name="connsiteX1" fmla="*/ 10414 w 16763"/>
              <a:gd name="connsiteY1" fmla="*/ 40259 h 46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3" h="46609">
                <a:moveTo>
                  <a:pt x="6350" y="6350"/>
                </a:moveTo>
                <a:cubicBezTo>
                  <a:pt x="9271" y="17526"/>
                  <a:pt x="10667" y="28956"/>
                  <a:pt x="10414" y="40259"/>
                </a:cubicBezTo>
              </a:path>
            </a:pathLst>
          </a:custGeom>
          <a:ln w="127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462526" y="5043042"/>
            <a:ext cx="51943" cy="55880"/>
          </a:xfrm>
          <a:custGeom>
            <a:avLst/>
            <a:gdLst>
              <a:gd name="connsiteX0" fmla="*/ 6350 w 51943"/>
              <a:gd name="connsiteY0" fmla="*/ 49529 h 55880"/>
              <a:gd name="connsiteX1" fmla="*/ 45592 w 51943"/>
              <a:gd name="connsiteY1" fmla="*/ 6350 h 558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943" h="55880">
                <a:moveTo>
                  <a:pt x="6350" y="49529"/>
                </a:moveTo>
                <a:cubicBezTo>
                  <a:pt x="16383" y="33909"/>
                  <a:pt x="29590" y="19303"/>
                  <a:pt x="45592" y="6350"/>
                </a:cubicBezTo>
              </a:path>
            </a:pathLst>
          </a:custGeom>
          <a:ln w="127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95241" y="5069585"/>
            <a:ext cx="31623" cy="50038"/>
          </a:xfrm>
          <a:custGeom>
            <a:avLst/>
            <a:gdLst>
              <a:gd name="connsiteX0" fmla="*/ 6350 w 31623"/>
              <a:gd name="connsiteY0" fmla="*/ 43688 h 50038"/>
              <a:gd name="connsiteX1" fmla="*/ 25273 w 31623"/>
              <a:gd name="connsiteY1" fmla="*/ 6350 h 500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1623" h="50038">
                <a:moveTo>
                  <a:pt x="6350" y="43688"/>
                </a:moveTo>
                <a:cubicBezTo>
                  <a:pt x="10414" y="30734"/>
                  <a:pt x="16764" y="18160"/>
                  <a:pt x="25273" y="6350"/>
                </a:cubicBezTo>
              </a:path>
            </a:pathLst>
          </a:custGeom>
          <a:ln w="127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3664077" y="5119623"/>
            <a:ext cx="81534" cy="48894"/>
          </a:xfrm>
          <a:custGeom>
            <a:avLst/>
            <a:gdLst>
              <a:gd name="connsiteX0" fmla="*/ 6350 w 81534"/>
              <a:gd name="connsiteY0" fmla="*/ 6350 h 48894"/>
              <a:gd name="connsiteX1" fmla="*/ 75183 w 81534"/>
              <a:gd name="connsiteY1" fmla="*/ 42545 h 488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534" h="48894">
                <a:moveTo>
                  <a:pt x="6350" y="6350"/>
                </a:moveTo>
                <a:cubicBezTo>
                  <a:pt x="31369" y="16383"/>
                  <a:pt x="54482" y="28575"/>
                  <a:pt x="75183" y="42545"/>
                </a:cubicBezTo>
              </a:path>
            </a:pathLst>
          </a:custGeom>
          <a:ln w="127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3129279" y="5366003"/>
            <a:ext cx="24765" cy="50800"/>
          </a:xfrm>
          <a:custGeom>
            <a:avLst/>
            <a:gdLst>
              <a:gd name="connsiteX0" fmla="*/ 18415 w 24765"/>
              <a:gd name="connsiteY0" fmla="*/ 44450 h 50800"/>
              <a:gd name="connsiteX1" fmla="*/ 6350 w 24765"/>
              <a:gd name="connsiteY1" fmla="*/ 635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765" h="50800">
                <a:moveTo>
                  <a:pt x="18415" y="44450"/>
                </a:moveTo>
                <a:cubicBezTo>
                  <a:pt x="12954" y="32004"/>
                  <a:pt x="8890" y="19177"/>
                  <a:pt x="6350" y="6350"/>
                </a:cubicBezTo>
              </a:path>
            </a:pathLst>
          </a:custGeom>
          <a:ln w="127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6300" y="1549400"/>
            <a:ext cx="8280400" cy="47117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graphicFrame>
        <p:nvGraphicFramePr>
          <p:cNvPr id="29" name="表格 4"/>
          <p:cNvGraphicFramePr>
            <a:graphicFrameLocks noGrp="1"/>
          </p:cNvGraphicFramePr>
          <p:nvPr/>
        </p:nvGraphicFramePr>
        <p:xfrm>
          <a:off x="2383917" y="1618361"/>
          <a:ext cx="7454900" cy="766318"/>
        </p:xfrm>
        <a:graphic>
          <a:graphicData uri="http://schemas.openxmlformats.org/drawingml/2006/table">
            <a:tbl>
              <a:tblPr/>
              <a:tblGrid>
                <a:gridCol w="8282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84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282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82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282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842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282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2829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8315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学号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ctr">
                    <a:lnL w="0" cmpd="sng">
                      <a:solidFill>
                        <a:srgbClr val="32628E"/>
                      </a:solidFill>
                      <a:prstDash val="soli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mpd="sng">
                      <a:solidFill>
                        <a:srgbClr val="32628E"/>
                      </a:solidFill>
                      <a:prstDash val="soli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姓名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ctr"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性别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ctr"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年龄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ctr"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学分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ctr"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2006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出生年月</a:t>
                      </a:r>
                      <a:endParaRPr lang="zh-CN" altLang="en-US" sz="2006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住址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ctr"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mpd="sng">
                      <a:solidFill>
                        <a:srgbClr val="32628E"/>
                      </a:solidFill>
                      <a:prstDash val="soli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8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mpd="sng">
                      <a:solidFill>
                        <a:srgbClr val="32628E"/>
                      </a:solidFill>
                      <a:prstDash val="solid"/>
                    </a:lnB>
                    <a:solidFill>
                      <a:srgbClr val="C7DAE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年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月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日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13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495300" y="368300"/>
            <a:ext cx="66167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6223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  <a:p>
            <a:pPr>
              <a:lnSpc>
                <a:spcPts val="4900"/>
              </a:lnSpc>
              <a:tabLst>
                <a:tab pos="622300" algn="l"/>
              </a:tabLst>
            </a:pPr>
            <a:r>
              <a:rPr lang="en-US" altLang="zh-CN" dirty="0" smtClean="0"/>
              <a:t>	</a:t>
            </a:r>
            <a:r>
              <a:rPr lang="en-US" altLang="zh-CN" sz="255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请用结构体描述以下的学生信息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2349500" y="2705100"/>
            <a:ext cx="25400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195" b="1" dirty="0" smtClean="0">
                <a:solidFill>
                  <a:srgbClr val="0033CC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195" dirty="0" smtClean="0">
                <a:solidFill>
                  <a:srgbClr val="0033CC"/>
                </a:solidFill>
                <a:latin typeface="Microsoft YaHei UI" pitchFamily="18" charset="0"/>
                <a:cs typeface="Microsoft YaHei UI" pitchFamily="18" charset="0"/>
              </a:rPr>
              <a:t>出生日期的结构体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5" b="1" dirty="0" smtClean="0">
                <a:solidFill>
                  <a:srgbClr val="0033CC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DATE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2349500" y="3390900"/>
            <a:ext cx="15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2819400" y="3759200"/>
            <a:ext cx="4572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5" b="1" dirty="0" smtClean="0">
                <a:solidFill>
                  <a:srgbClr val="0033CC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5" b="1" dirty="0" smtClean="0">
                <a:solidFill>
                  <a:srgbClr val="0033CC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5" b="1" dirty="0" smtClean="0">
                <a:solidFill>
                  <a:srgbClr val="0033CC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3581400" y="3759200"/>
            <a:ext cx="9144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year;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month;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day;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2349500" y="4737100"/>
            <a:ext cx="304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2198" b="1" dirty="0" smtClean="0">
                <a:solidFill>
                  <a:srgbClr val="0033CC"/>
                </a:solidFill>
                <a:latin typeface="Consolas" pitchFamily="18" charset="0"/>
                <a:cs typeface="Consolas" pitchFamily="18" charset="0"/>
              </a:rPr>
              <a:t>;</a:t>
            </a:r>
          </a:p>
        </p:txBody>
      </p:sp>
      <p:sp>
        <p:nvSpPr>
          <p:cNvPr id="1029" name="TextBox 1"/>
          <p:cNvSpPr txBox="1"/>
          <p:nvPr/>
        </p:nvSpPr>
        <p:spPr>
          <a:xfrm>
            <a:off x="6248400" y="2730500"/>
            <a:ext cx="21463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5" b="1" dirty="0" smtClean="0">
                <a:solidFill>
                  <a:srgbClr val="0033CC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student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030" name="TextBox 1"/>
          <p:cNvSpPr txBox="1"/>
          <p:nvPr/>
        </p:nvSpPr>
        <p:spPr>
          <a:xfrm>
            <a:off x="6718300" y="3390900"/>
            <a:ext cx="6096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8" b="1" dirty="0" smtClean="0">
                <a:solidFill>
                  <a:srgbClr val="0033CC"/>
                </a:solidFill>
                <a:latin typeface="Consolas" pitchFamily="18" charset="0"/>
                <a:cs typeface="Consolas" pitchFamily="18" charset="0"/>
              </a:rPr>
              <a:t>char</a:t>
            </a:r>
          </a:p>
        </p:txBody>
      </p:sp>
      <p:sp>
        <p:nvSpPr>
          <p:cNvPr id="1031" name="TextBox 1"/>
          <p:cNvSpPr txBox="1"/>
          <p:nvPr/>
        </p:nvSpPr>
        <p:spPr>
          <a:xfrm>
            <a:off x="7797800" y="3390900"/>
            <a:ext cx="1066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ID[10];</a:t>
            </a:r>
          </a:p>
        </p:txBody>
      </p:sp>
      <p:sp>
        <p:nvSpPr>
          <p:cNvPr id="1032" name="TextBox 1"/>
          <p:cNvSpPr txBox="1"/>
          <p:nvPr/>
        </p:nvSpPr>
        <p:spPr>
          <a:xfrm>
            <a:off x="6718300" y="3771900"/>
            <a:ext cx="7620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5" b="1" dirty="0" smtClean="0">
                <a:solidFill>
                  <a:srgbClr val="0033CC"/>
                </a:solidFill>
                <a:latin typeface="Consolas" pitchFamily="18" charset="0"/>
                <a:cs typeface="Consolas" pitchFamily="18" charset="0"/>
              </a:rPr>
              <a:t>char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5" b="1" dirty="0" smtClean="0">
                <a:solidFill>
                  <a:srgbClr val="0033CC"/>
                </a:solidFill>
                <a:latin typeface="Consolas" pitchFamily="18" charset="0"/>
                <a:cs typeface="Consolas" pitchFamily="18" charset="0"/>
              </a:rPr>
              <a:t>char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5" b="1" dirty="0" smtClean="0">
                <a:solidFill>
                  <a:srgbClr val="0033CC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8" b="1" dirty="0" smtClean="0">
                <a:solidFill>
                  <a:srgbClr val="0033CC"/>
                </a:solidFill>
                <a:latin typeface="Consolas" pitchFamily="18" charset="0"/>
                <a:cs typeface="Consolas" pitchFamily="18" charset="0"/>
              </a:rPr>
              <a:t>float</a:t>
            </a:r>
          </a:p>
        </p:txBody>
      </p:sp>
      <p:sp>
        <p:nvSpPr>
          <p:cNvPr id="1033" name="TextBox 1"/>
          <p:cNvSpPr txBox="1"/>
          <p:nvPr/>
        </p:nvSpPr>
        <p:spPr>
          <a:xfrm>
            <a:off x="7797800" y="3771900"/>
            <a:ext cx="13843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name[20];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sex;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age;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score;</a:t>
            </a:r>
          </a:p>
        </p:txBody>
      </p:sp>
      <p:sp>
        <p:nvSpPr>
          <p:cNvPr id="1034" name="TextBox 1"/>
          <p:cNvSpPr txBox="1"/>
          <p:nvPr/>
        </p:nvSpPr>
        <p:spPr>
          <a:xfrm>
            <a:off x="6718300" y="5080000"/>
            <a:ext cx="32258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5" b="1" dirty="0" smtClean="0">
                <a:solidFill>
                  <a:srgbClr val="CA1204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CA1204"/>
                </a:solidFill>
                <a:latin typeface="Consolas" pitchFamily="18" charset="0"/>
                <a:cs typeface="Consolas" pitchFamily="18" charset="0"/>
              </a:rPr>
              <a:t>DATE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CA1204"/>
                </a:solidFill>
                <a:latin typeface="Consolas" pitchFamily="18" charset="0"/>
                <a:cs typeface="Consolas" pitchFamily="18" charset="0"/>
              </a:rPr>
              <a:t>birthday</a:t>
            </a:r>
            <a:r>
              <a:rPr lang="en-US" altLang="zh-CN" sz="2195" b="1" dirty="0" smtClean="0">
                <a:solidFill>
                  <a:srgbClr val="7030A0"/>
                </a:solidFill>
                <a:latin typeface="Consolas" pitchFamily="18" charset="0"/>
                <a:cs typeface="Consolas" pitchFamily="18" charset="0"/>
              </a:rPr>
              <a:t>;</a:t>
            </a:r>
          </a:p>
          <a:p>
            <a:pPr>
              <a:lnSpc>
                <a:spcPts val="2600"/>
              </a:lnSpc>
              <a:tabLst/>
            </a:pPr>
            <a:r>
              <a:rPr lang="en-US" altLang="zh-CN" sz="2195" b="1" dirty="0" smtClean="0">
                <a:solidFill>
                  <a:srgbClr val="0033CC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addr[30];</a:t>
            </a:r>
          </a:p>
        </p:txBody>
      </p:sp>
      <p:sp>
        <p:nvSpPr>
          <p:cNvPr id="1035" name="TextBox 1"/>
          <p:cNvSpPr txBox="1"/>
          <p:nvPr/>
        </p:nvSpPr>
        <p:spPr>
          <a:xfrm>
            <a:off x="6248400" y="5740400"/>
            <a:ext cx="304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2195" b="1" dirty="0" smtClean="0">
                <a:solidFill>
                  <a:srgbClr val="0033CC"/>
                </a:solidFill>
                <a:latin typeface="Consolas" pitchFamily="18" charset="0"/>
                <a:cs typeface="Consolas" pitchFamily="18" charset="0"/>
              </a:rPr>
              <a:t>;</a:t>
            </a:r>
          </a:p>
        </p:txBody>
      </p:sp>
      <p:sp>
        <p:nvSpPr>
          <p:cNvPr id="1036" name="TextBox 1"/>
          <p:cNvSpPr txBox="1"/>
          <p:nvPr/>
        </p:nvSpPr>
        <p:spPr>
          <a:xfrm>
            <a:off x="3352800" y="5232400"/>
            <a:ext cx="12700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270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结构体定义</a:t>
            </a:r>
          </a:p>
          <a:p>
            <a:pPr>
              <a:lnSpc>
                <a:spcPts val="24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CA1204"/>
                </a:solidFill>
                <a:latin typeface="Microsoft YaHei UI" pitchFamily="18" charset="0"/>
                <a:cs typeface="Microsoft YaHei UI" pitchFamily="18" charset="0"/>
              </a:rPr>
              <a:t>可以嵌套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03070" y="1773173"/>
            <a:ext cx="4401311" cy="3785616"/>
          </a:xfrm>
          <a:custGeom>
            <a:avLst/>
            <a:gdLst>
              <a:gd name="connsiteX0" fmla="*/ 0 w 4401311"/>
              <a:gd name="connsiteY0" fmla="*/ 3785616 h 3785616"/>
              <a:gd name="connsiteX1" fmla="*/ 4401311 w 4401311"/>
              <a:gd name="connsiteY1" fmla="*/ 3785616 h 3785616"/>
              <a:gd name="connsiteX2" fmla="*/ 4401311 w 4401311"/>
              <a:gd name="connsiteY2" fmla="*/ 0 h 3785616"/>
              <a:gd name="connsiteX3" fmla="*/ 0 w 4401311"/>
              <a:gd name="connsiteY3" fmla="*/ 0 h 3785616"/>
              <a:gd name="connsiteX4" fmla="*/ 0 w 4401311"/>
              <a:gd name="connsiteY4" fmla="*/ 3785616 h 3785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01311" h="3785616">
                <a:moveTo>
                  <a:pt x="0" y="3785616"/>
                </a:moveTo>
                <a:lnTo>
                  <a:pt x="4401311" y="3785616"/>
                </a:lnTo>
                <a:lnTo>
                  <a:pt x="4401311" y="0"/>
                </a:lnTo>
                <a:lnTo>
                  <a:pt x="0" y="0"/>
                </a:lnTo>
                <a:lnTo>
                  <a:pt x="0" y="3785616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684020" y="1754123"/>
            <a:ext cx="4439411" cy="3823716"/>
          </a:xfrm>
          <a:custGeom>
            <a:avLst/>
            <a:gdLst>
              <a:gd name="connsiteX0" fmla="*/ 19050 w 4439411"/>
              <a:gd name="connsiteY0" fmla="*/ 3804666 h 3823716"/>
              <a:gd name="connsiteX1" fmla="*/ 4420361 w 4439411"/>
              <a:gd name="connsiteY1" fmla="*/ 3804666 h 3823716"/>
              <a:gd name="connsiteX2" fmla="*/ 4420361 w 4439411"/>
              <a:gd name="connsiteY2" fmla="*/ 19050 h 3823716"/>
              <a:gd name="connsiteX3" fmla="*/ 19050 w 4439411"/>
              <a:gd name="connsiteY3" fmla="*/ 19050 h 3823716"/>
              <a:gd name="connsiteX4" fmla="*/ 19050 w 4439411"/>
              <a:gd name="connsiteY4" fmla="*/ 3804666 h 382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39411" h="3823716">
                <a:moveTo>
                  <a:pt x="19050" y="3804666"/>
                </a:moveTo>
                <a:lnTo>
                  <a:pt x="4420361" y="3804666"/>
                </a:lnTo>
                <a:lnTo>
                  <a:pt x="4420361" y="19050"/>
                </a:lnTo>
                <a:lnTo>
                  <a:pt x="19050" y="19050"/>
                </a:lnTo>
                <a:lnTo>
                  <a:pt x="19050" y="380466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351270" y="1773173"/>
            <a:ext cx="4073651" cy="3787140"/>
          </a:xfrm>
          <a:custGeom>
            <a:avLst/>
            <a:gdLst>
              <a:gd name="connsiteX0" fmla="*/ 0 w 4073651"/>
              <a:gd name="connsiteY0" fmla="*/ 3787140 h 3787140"/>
              <a:gd name="connsiteX1" fmla="*/ 4073651 w 4073651"/>
              <a:gd name="connsiteY1" fmla="*/ 3787140 h 3787140"/>
              <a:gd name="connsiteX2" fmla="*/ 4073651 w 4073651"/>
              <a:gd name="connsiteY2" fmla="*/ 0 h 3787140"/>
              <a:gd name="connsiteX3" fmla="*/ 0 w 4073651"/>
              <a:gd name="connsiteY3" fmla="*/ 0 h 3787140"/>
              <a:gd name="connsiteX4" fmla="*/ 0 w 4073651"/>
              <a:gd name="connsiteY4" fmla="*/ 3787140 h 37871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73651" h="3787140">
                <a:moveTo>
                  <a:pt x="0" y="3787140"/>
                </a:moveTo>
                <a:lnTo>
                  <a:pt x="4073651" y="3787140"/>
                </a:lnTo>
                <a:lnTo>
                  <a:pt x="4073651" y="0"/>
                </a:lnTo>
                <a:lnTo>
                  <a:pt x="0" y="0"/>
                </a:lnTo>
                <a:lnTo>
                  <a:pt x="0" y="378714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6332220" y="1754123"/>
            <a:ext cx="4111751" cy="3825240"/>
          </a:xfrm>
          <a:custGeom>
            <a:avLst/>
            <a:gdLst>
              <a:gd name="connsiteX0" fmla="*/ 19050 w 4111751"/>
              <a:gd name="connsiteY0" fmla="*/ 3806190 h 3825240"/>
              <a:gd name="connsiteX1" fmla="*/ 4092701 w 4111751"/>
              <a:gd name="connsiteY1" fmla="*/ 3806190 h 3825240"/>
              <a:gd name="connsiteX2" fmla="*/ 4092701 w 4111751"/>
              <a:gd name="connsiteY2" fmla="*/ 19050 h 3825240"/>
              <a:gd name="connsiteX3" fmla="*/ 19050 w 4111751"/>
              <a:gd name="connsiteY3" fmla="*/ 19050 h 3825240"/>
              <a:gd name="connsiteX4" fmla="*/ 19050 w 4111751"/>
              <a:gd name="connsiteY4" fmla="*/ 3806190 h 3825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11751" h="3825240">
                <a:moveTo>
                  <a:pt x="19050" y="3806190"/>
                </a:moveTo>
                <a:lnTo>
                  <a:pt x="4092701" y="3806190"/>
                </a:lnTo>
                <a:lnTo>
                  <a:pt x="4092701" y="19050"/>
                </a:lnTo>
                <a:lnTo>
                  <a:pt x="19050" y="19050"/>
                </a:lnTo>
                <a:lnTo>
                  <a:pt x="19050" y="380619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701800"/>
            <a:ext cx="8928100" cy="40132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549900" y="4318000"/>
            <a:ext cx="4826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600"/>
              </a:lnSpc>
              <a:tabLst/>
            </a:pPr>
            <a:r>
              <a:rPr lang="en-US" altLang="zh-CN" sz="6000" dirty="0" smtClean="0">
                <a:solidFill>
                  <a:srgbClr val="FF3300"/>
                </a:solidFill>
                <a:latin typeface="Wingdings" pitchFamily="18" charset="0"/>
                <a:cs typeface="Wingdings" pitchFamily="18" charset="0"/>
              </a:rPr>
              <a:t>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95300" y="368300"/>
            <a:ext cx="70866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6985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000"/>
              </a:lnSpc>
              <a:tabLst>
                <a:tab pos="698500" algn="l"/>
              </a:tabLst>
            </a:pPr>
            <a:r>
              <a:rPr lang="en-US" altLang="zh-CN" dirty="0" smtClean="0"/>
              <a:t>	</a:t>
            </a: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分析下面结构体定义语句，找错。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908300" y="1866900"/>
            <a:ext cx="965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Complex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790700" y="1879600"/>
            <a:ext cx="8382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000099"/>
                </a:solidFill>
                <a:latin typeface="Consolas" pitchFamily="18" charset="0"/>
                <a:cs typeface="Consolas" pitchFamily="18" charset="0"/>
              </a:rPr>
              <a:t>struct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790700" y="2565400"/>
            <a:ext cx="3771900" cy="269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8382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real;</a:t>
            </a:r>
          </a:p>
          <a:p>
            <a:pPr>
              <a:lnSpc>
                <a:spcPts val="2400"/>
              </a:lnSpc>
              <a:tabLst>
                <a:tab pos="838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imag;</a:t>
            </a:r>
          </a:p>
          <a:p>
            <a:pPr>
              <a:lnSpc>
                <a:spcPts val="2400"/>
              </a:lnSpc>
              <a:tabLst>
                <a:tab pos="8382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  <a:p>
            <a:pPr>
              <a:lnSpc>
                <a:spcPts val="2300"/>
              </a:lnSpc>
              <a:tabLst>
                <a:tab pos="838200" algn="l"/>
              </a:tabLst>
            </a:pPr>
            <a:r>
              <a:rPr lang="en-US" altLang="zh-CN" sz="2004" b="1" dirty="0" smtClean="0">
                <a:solidFill>
                  <a:srgbClr val="000099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Node</a:t>
            </a:r>
          </a:p>
          <a:p>
            <a:pPr>
              <a:lnSpc>
                <a:spcPts val="2300"/>
              </a:lnSpc>
              <a:tabLst>
                <a:tab pos="8382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8382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data_id;</a:t>
            </a:r>
          </a:p>
          <a:p>
            <a:pPr>
              <a:lnSpc>
                <a:spcPts val="2400"/>
              </a:lnSpc>
              <a:tabLst>
                <a:tab pos="838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Complex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data;</a:t>
            </a:r>
          </a:p>
          <a:p>
            <a:pPr>
              <a:lnSpc>
                <a:spcPts val="2400"/>
              </a:lnSpc>
              <a:tabLst>
                <a:tab pos="838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Node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nextNode;</a:t>
            </a:r>
          </a:p>
          <a:p>
            <a:pPr>
              <a:lnSpc>
                <a:spcPts val="2400"/>
              </a:lnSpc>
              <a:tabLst>
                <a:tab pos="838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Node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next;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790700" y="5270500"/>
            <a:ext cx="97155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9563100" algn="l"/>
              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9563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14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38900" y="1917700"/>
            <a:ext cx="3644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成员变量的类型</a:t>
            </a:r>
            <a:r>
              <a:rPr lang="en-US" altLang="zh-CN" sz="2400" b="1" dirty="0" smtClean="0">
                <a:solidFill>
                  <a:srgbClr val="CA1204"/>
                </a:solidFill>
                <a:latin typeface="Microsoft YaHei UI" pitchFamily="18" charset="0"/>
                <a:cs typeface="Microsoft YaHei UI" pitchFamily="18" charset="0"/>
              </a:rPr>
              <a:t>不能和本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438900" y="2540000"/>
            <a:ext cx="3657600" cy="259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2" b="1" dirty="0" smtClean="0">
                <a:solidFill>
                  <a:srgbClr val="CA1204"/>
                </a:solidFill>
                <a:latin typeface="Microsoft YaHei UI" pitchFamily="18" charset="0"/>
                <a:cs typeface="Microsoft YaHei UI" pitchFamily="18" charset="0"/>
              </a:rPr>
              <a:t>结构体类型相同，即不能递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/>
            </a:pPr>
            <a:r>
              <a:rPr lang="en-US" altLang="zh-CN" sz="2400" b="1" dirty="0" smtClean="0">
                <a:solidFill>
                  <a:srgbClr val="CA1204"/>
                </a:solidFill>
                <a:latin typeface="Microsoft YaHei UI" pitchFamily="18" charset="0"/>
                <a:cs typeface="Microsoft YaHei UI" pitchFamily="18" charset="0"/>
              </a:rPr>
              <a:t>归定义。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结构体的成员变量可以是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/>
            </a:pPr>
            <a:r>
              <a:rPr lang="en-US" altLang="zh-CN" sz="2400" b="1" dirty="0" smtClean="0">
                <a:solidFill>
                  <a:srgbClr val="CA1204"/>
                </a:solidFill>
                <a:latin typeface="Microsoft YaHei UI" pitchFamily="18" charset="0"/>
                <a:cs typeface="Microsoft YaHei UI" pitchFamily="18" charset="0"/>
              </a:rPr>
              <a:t>本结构体类型的指针变量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/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这种结构也叫</a:t>
            </a:r>
            <a:r>
              <a:rPr lang="en-US" altLang="zh-CN" sz="2400" b="1" dirty="0" smtClean="0">
                <a:solidFill>
                  <a:srgbClr val="CA1204"/>
                </a:solidFill>
                <a:latin typeface="Microsoft YaHei UI" pitchFamily="18" charset="0"/>
                <a:cs typeface="Microsoft YaHei UI" pitchFamily="18" charset="0"/>
              </a:rPr>
              <a:t>自引用结构。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15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137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193800" y="1028700"/>
            <a:ext cx="6388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什么不允许出现在结构体成员中？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955800" y="1689100"/>
            <a:ext cx="48133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本身结构体类型的成员变量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955800" y="3035300"/>
            <a:ext cx="17653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静态变量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955800" y="3771900"/>
            <a:ext cx="89916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228600" algn="l"/>
              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如果在结构体类型定义时使用了typedef，则使用别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名创建的本身结构体类型指针也不允许出现在结构体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成员当中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23466" y="1811273"/>
            <a:ext cx="2785872" cy="1784604"/>
          </a:xfrm>
          <a:custGeom>
            <a:avLst/>
            <a:gdLst>
              <a:gd name="connsiteX0" fmla="*/ 0 w 2785872"/>
              <a:gd name="connsiteY0" fmla="*/ 1784604 h 1784604"/>
              <a:gd name="connsiteX1" fmla="*/ 2785872 w 2785872"/>
              <a:gd name="connsiteY1" fmla="*/ 1784604 h 1784604"/>
              <a:gd name="connsiteX2" fmla="*/ 2785872 w 2785872"/>
              <a:gd name="connsiteY2" fmla="*/ 0 h 1784604"/>
              <a:gd name="connsiteX3" fmla="*/ 0 w 2785872"/>
              <a:gd name="connsiteY3" fmla="*/ 0 h 1784604"/>
              <a:gd name="connsiteX4" fmla="*/ 0 w 2785872"/>
              <a:gd name="connsiteY4" fmla="*/ 1784604 h 17846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85872" h="1784604">
                <a:moveTo>
                  <a:pt x="0" y="1784604"/>
                </a:moveTo>
                <a:lnTo>
                  <a:pt x="2785872" y="1784604"/>
                </a:lnTo>
                <a:lnTo>
                  <a:pt x="2785872" y="0"/>
                </a:lnTo>
                <a:lnTo>
                  <a:pt x="0" y="0"/>
                </a:lnTo>
                <a:lnTo>
                  <a:pt x="0" y="1784604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804416" y="1792223"/>
            <a:ext cx="2823972" cy="1822704"/>
          </a:xfrm>
          <a:custGeom>
            <a:avLst/>
            <a:gdLst>
              <a:gd name="connsiteX0" fmla="*/ 19050 w 2823972"/>
              <a:gd name="connsiteY0" fmla="*/ 1803654 h 1822704"/>
              <a:gd name="connsiteX1" fmla="*/ 2804922 w 2823972"/>
              <a:gd name="connsiteY1" fmla="*/ 1803654 h 1822704"/>
              <a:gd name="connsiteX2" fmla="*/ 2804922 w 2823972"/>
              <a:gd name="connsiteY2" fmla="*/ 19050 h 1822704"/>
              <a:gd name="connsiteX3" fmla="*/ 19050 w 2823972"/>
              <a:gd name="connsiteY3" fmla="*/ 19050 h 1822704"/>
              <a:gd name="connsiteX4" fmla="*/ 19050 w 2823972"/>
              <a:gd name="connsiteY4" fmla="*/ 1803654 h 18227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23972" h="1822704">
                <a:moveTo>
                  <a:pt x="19050" y="1803654"/>
                </a:moveTo>
                <a:lnTo>
                  <a:pt x="2804922" y="1803654"/>
                </a:lnTo>
                <a:lnTo>
                  <a:pt x="2804922" y="19050"/>
                </a:lnTo>
                <a:lnTo>
                  <a:pt x="19050" y="19050"/>
                </a:lnTo>
                <a:lnTo>
                  <a:pt x="19050" y="180365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037582" y="1811273"/>
            <a:ext cx="2785872" cy="1784604"/>
          </a:xfrm>
          <a:custGeom>
            <a:avLst/>
            <a:gdLst>
              <a:gd name="connsiteX0" fmla="*/ 0 w 2785872"/>
              <a:gd name="connsiteY0" fmla="*/ 1784604 h 1784604"/>
              <a:gd name="connsiteX1" fmla="*/ 2785872 w 2785872"/>
              <a:gd name="connsiteY1" fmla="*/ 1784604 h 1784604"/>
              <a:gd name="connsiteX2" fmla="*/ 2785872 w 2785872"/>
              <a:gd name="connsiteY2" fmla="*/ 0 h 1784604"/>
              <a:gd name="connsiteX3" fmla="*/ 0 w 2785872"/>
              <a:gd name="connsiteY3" fmla="*/ 0 h 1784604"/>
              <a:gd name="connsiteX4" fmla="*/ 0 w 2785872"/>
              <a:gd name="connsiteY4" fmla="*/ 1784604 h 17846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85872" h="1784604">
                <a:moveTo>
                  <a:pt x="0" y="1784604"/>
                </a:moveTo>
                <a:lnTo>
                  <a:pt x="2785872" y="1784604"/>
                </a:lnTo>
                <a:lnTo>
                  <a:pt x="2785872" y="0"/>
                </a:lnTo>
                <a:lnTo>
                  <a:pt x="0" y="0"/>
                </a:lnTo>
                <a:lnTo>
                  <a:pt x="0" y="1784604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018532" y="1792223"/>
            <a:ext cx="2823972" cy="1822704"/>
          </a:xfrm>
          <a:custGeom>
            <a:avLst/>
            <a:gdLst>
              <a:gd name="connsiteX0" fmla="*/ 19050 w 2823972"/>
              <a:gd name="connsiteY0" fmla="*/ 1803654 h 1822704"/>
              <a:gd name="connsiteX1" fmla="*/ 2804922 w 2823972"/>
              <a:gd name="connsiteY1" fmla="*/ 1803654 h 1822704"/>
              <a:gd name="connsiteX2" fmla="*/ 2804922 w 2823972"/>
              <a:gd name="connsiteY2" fmla="*/ 19050 h 1822704"/>
              <a:gd name="connsiteX3" fmla="*/ 19050 w 2823972"/>
              <a:gd name="connsiteY3" fmla="*/ 19050 h 1822704"/>
              <a:gd name="connsiteX4" fmla="*/ 19050 w 2823972"/>
              <a:gd name="connsiteY4" fmla="*/ 1803654 h 18227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23972" h="1822704">
                <a:moveTo>
                  <a:pt x="19050" y="1803654"/>
                </a:moveTo>
                <a:lnTo>
                  <a:pt x="2804922" y="1803654"/>
                </a:lnTo>
                <a:lnTo>
                  <a:pt x="2804922" y="19050"/>
                </a:lnTo>
                <a:lnTo>
                  <a:pt x="19050" y="19050"/>
                </a:lnTo>
                <a:lnTo>
                  <a:pt x="19050" y="180365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823466" y="4312158"/>
            <a:ext cx="6841235" cy="1784603"/>
          </a:xfrm>
          <a:custGeom>
            <a:avLst/>
            <a:gdLst>
              <a:gd name="connsiteX0" fmla="*/ 0 w 6841235"/>
              <a:gd name="connsiteY0" fmla="*/ 1784603 h 1784603"/>
              <a:gd name="connsiteX1" fmla="*/ 6841236 w 6841235"/>
              <a:gd name="connsiteY1" fmla="*/ 1784603 h 1784603"/>
              <a:gd name="connsiteX2" fmla="*/ 6841236 w 6841235"/>
              <a:gd name="connsiteY2" fmla="*/ 0 h 1784603"/>
              <a:gd name="connsiteX3" fmla="*/ 0 w 6841235"/>
              <a:gd name="connsiteY3" fmla="*/ 0 h 1784603"/>
              <a:gd name="connsiteX4" fmla="*/ 0 w 6841235"/>
              <a:gd name="connsiteY4" fmla="*/ 1784603 h 17846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41235" h="1784603">
                <a:moveTo>
                  <a:pt x="0" y="1784603"/>
                </a:moveTo>
                <a:lnTo>
                  <a:pt x="6841236" y="1784603"/>
                </a:lnTo>
                <a:lnTo>
                  <a:pt x="6841236" y="0"/>
                </a:lnTo>
                <a:lnTo>
                  <a:pt x="0" y="0"/>
                </a:lnTo>
                <a:lnTo>
                  <a:pt x="0" y="1784603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804416" y="4293108"/>
            <a:ext cx="6879335" cy="1822703"/>
          </a:xfrm>
          <a:custGeom>
            <a:avLst/>
            <a:gdLst>
              <a:gd name="connsiteX0" fmla="*/ 19050 w 6879335"/>
              <a:gd name="connsiteY0" fmla="*/ 1803653 h 1822703"/>
              <a:gd name="connsiteX1" fmla="*/ 6860286 w 6879335"/>
              <a:gd name="connsiteY1" fmla="*/ 1803653 h 1822703"/>
              <a:gd name="connsiteX2" fmla="*/ 6860286 w 6879335"/>
              <a:gd name="connsiteY2" fmla="*/ 19050 h 1822703"/>
              <a:gd name="connsiteX3" fmla="*/ 19050 w 6879335"/>
              <a:gd name="connsiteY3" fmla="*/ 19050 h 1822703"/>
              <a:gd name="connsiteX4" fmla="*/ 19050 w 6879335"/>
              <a:gd name="connsiteY4" fmla="*/ 1803653 h 18227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79335" h="1822703">
                <a:moveTo>
                  <a:pt x="19050" y="1803653"/>
                </a:moveTo>
                <a:lnTo>
                  <a:pt x="6860286" y="1803653"/>
                </a:lnTo>
                <a:lnTo>
                  <a:pt x="6860286" y="19050"/>
                </a:lnTo>
                <a:lnTo>
                  <a:pt x="19050" y="19050"/>
                </a:lnTo>
                <a:lnTo>
                  <a:pt x="19050" y="180365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212884" y="2709796"/>
            <a:ext cx="3540118" cy="1571593"/>
          </a:xfrm>
          <a:custGeom>
            <a:avLst/>
            <a:gdLst>
              <a:gd name="connsiteX0" fmla="*/ 321515 w 3540118"/>
              <a:gd name="connsiteY0" fmla="*/ 517146 h 1571593"/>
              <a:gd name="connsiteX1" fmla="*/ 794971 w 3540118"/>
              <a:gd name="connsiteY1" fmla="*/ 140972 h 1571593"/>
              <a:gd name="connsiteX2" fmla="*/ 1148920 w 3540118"/>
              <a:gd name="connsiteY2" fmla="*/ 183771 h 1571593"/>
              <a:gd name="connsiteX3" fmla="*/ 1739470 w 3540118"/>
              <a:gd name="connsiteY3" fmla="*/ 74297 h 1571593"/>
              <a:gd name="connsiteX4" fmla="*/ 1840943 w 3540118"/>
              <a:gd name="connsiteY4" fmla="*/ 119383 h 1571593"/>
              <a:gd name="connsiteX5" fmla="*/ 2320241 w 3540118"/>
              <a:gd name="connsiteY5" fmla="*/ 22355 h 1571593"/>
              <a:gd name="connsiteX6" fmla="*/ 2444955 w 3540118"/>
              <a:gd name="connsiteY6" fmla="*/ 84711 h 1571593"/>
              <a:gd name="connsiteX7" fmla="*/ 3005406 w 3540118"/>
              <a:gd name="connsiteY7" fmla="*/ 56899 h 1571593"/>
              <a:gd name="connsiteX8" fmla="*/ 3139771 w 3540118"/>
              <a:gd name="connsiteY8" fmla="*/ 197361 h 1571593"/>
              <a:gd name="connsiteX9" fmla="*/ 3446350 w 3540118"/>
              <a:gd name="connsiteY9" fmla="*/ 522099 h 1571593"/>
              <a:gd name="connsiteX10" fmla="*/ 3426283 w 3540118"/>
              <a:gd name="connsiteY10" fmla="*/ 556770 h 1571593"/>
              <a:gd name="connsiteX11" fmla="*/ 3324303 w 3540118"/>
              <a:gd name="connsiteY11" fmla="*/ 1027051 h 1571593"/>
              <a:gd name="connsiteX12" fmla="*/ 3064842 w 3540118"/>
              <a:gd name="connsiteY12" fmla="*/ 1093091 h 1571593"/>
              <a:gd name="connsiteX13" fmla="*/ 2587449 w 3540118"/>
              <a:gd name="connsiteY13" fmla="*/ 1376937 h 1571593"/>
              <a:gd name="connsiteX14" fmla="*/ 2340433 w 3540118"/>
              <a:gd name="connsiteY14" fmla="*/ 1333502 h 1571593"/>
              <a:gd name="connsiteX15" fmla="*/ 1651078 w 3540118"/>
              <a:gd name="connsiteY15" fmla="*/ 1557150 h 1571593"/>
              <a:gd name="connsiteX16" fmla="*/ 1351612 w 3540118"/>
              <a:gd name="connsiteY16" fmla="*/ 1422657 h 1571593"/>
              <a:gd name="connsiteX17" fmla="*/ 484202 w 3540118"/>
              <a:gd name="connsiteY17" fmla="*/ 1291593 h 1571593"/>
              <a:gd name="connsiteX18" fmla="*/ 477597 w 3540118"/>
              <a:gd name="connsiteY18" fmla="*/ 1284607 h 1571593"/>
              <a:gd name="connsiteX19" fmla="*/ 81358 w 3540118"/>
              <a:gd name="connsiteY19" fmla="*/ 1095886 h 1571593"/>
              <a:gd name="connsiteX20" fmla="*/ 175338 w 3540118"/>
              <a:gd name="connsiteY20" fmla="*/ 923800 h 1571593"/>
              <a:gd name="connsiteX21" fmla="*/ 48083 w 3540118"/>
              <a:gd name="connsiteY21" fmla="*/ 627890 h 1571593"/>
              <a:gd name="connsiteX22" fmla="*/ 318594 w 3540118"/>
              <a:gd name="connsiteY22" fmla="*/ 522099 h 1571593"/>
              <a:gd name="connsiteX23" fmla="*/ 321515 w 3540118"/>
              <a:gd name="connsiteY23" fmla="*/ 517146 h 15715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3540118" h="1571593">
                <a:moveTo>
                  <a:pt x="321515" y="517146"/>
                </a:moveTo>
                <a:cubicBezTo>
                  <a:pt x="280367" y="334266"/>
                  <a:pt x="492330" y="165864"/>
                  <a:pt x="794971" y="140972"/>
                </a:cubicBezTo>
                <a:cubicBezTo>
                  <a:pt x="917526" y="130812"/>
                  <a:pt x="1042240" y="145925"/>
                  <a:pt x="1148920" y="183771"/>
                </a:cubicBezTo>
                <a:cubicBezTo>
                  <a:pt x="1262077" y="54866"/>
                  <a:pt x="1526491" y="5844"/>
                  <a:pt x="1739470" y="74297"/>
                </a:cubicBezTo>
                <a:cubicBezTo>
                  <a:pt x="1776681" y="86236"/>
                  <a:pt x="1810844" y="101475"/>
                  <a:pt x="1840943" y="119383"/>
                </a:cubicBezTo>
                <a:cubicBezTo>
                  <a:pt x="1929081" y="12449"/>
                  <a:pt x="2143711" y="-30858"/>
                  <a:pt x="2320241" y="22355"/>
                </a:cubicBezTo>
                <a:cubicBezTo>
                  <a:pt x="2369136" y="37214"/>
                  <a:pt x="2411808" y="58549"/>
                  <a:pt x="2444955" y="84711"/>
                </a:cubicBezTo>
                <a:cubicBezTo>
                  <a:pt x="2586941" y="-16253"/>
                  <a:pt x="2837893" y="-28825"/>
                  <a:pt x="3005406" y="56899"/>
                </a:cubicBezTo>
                <a:cubicBezTo>
                  <a:pt x="3075891" y="92839"/>
                  <a:pt x="3123389" y="142496"/>
                  <a:pt x="3139771" y="197361"/>
                </a:cubicBezTo>
                <a:cubicBezTo>
                  <a:pt x="3372436" y="235714"/>
                  <a:pt x="3509722" y="381130"/>
                  <a:pt x="3446350" y="522099"/>
                </a:cubicBezTo>
                <a:cubicBezTo>
                  <a:pt x="3441016" y="533911"/>
                  <a:pt x="3434284" y="545594"/>
                  <a:pt x="3426283" y="556770"/>
                </a:cubicBezTo>
                <a:cubicBezTo>
                  <a:pt x="3612974" y="703709"/>
                  <a:pt x="3567254" y="914275"/>
                  <a:pt x="3324303" y="1027051"/>
                </a:cubicBezTo>
                <a:cubicBezTo>
                  <a:pt x="3248611" y="1062231"/>
                  <a:pt x="3159330" y="1084963"/>
                  <a:pt x="3064842" y="1093091"/>
                </a:cubicBezTo>
                <a:cubicBezTo>
                  <a:pt x="3062809" y="1251080"/>
                  <a:pt x="2849069" y="1378207"/>
                  <a:pt x="2587449" y="1376937"/>
                </a:cubicBezTo>
                <a:cubicBezTo>
                  <a:pt x="2500072" y="1376428"/>
                  <a:pt x="2414475" y="1361443"/>
                  <a:pt x="2340433" y="1333502"/>
                </a:cubicBezTo>
                <a:cubicBezTo>
                  <a:pt x="2251915" y="1510668"/>
                  <a:pt x="1943305" y="1610744"/>
                  <a:pt x="1651078" y="1557150"/>
                </a:cubicBezTo>
                <a:cubicBezTo>
                  <a:pt x="1528522" y="1534670"/>
                  <a:pt x="1422732" y="1487172"/>
                  <a:pt x="1351612" y="1422657"/>
                </a:cubicBezTo>
                <a:cubicBezTo>
                  <a:pt x="1052400" y="1531750"/>
                  <a:pt x="664033" y="1473075"/>
                  <a:pt x="484202" y="1291593"/>
                </a:cubicBezTo>
                <a:cubicBezTo>
                  <a:pt x="481916" y="1289307"/>
                  <a:pt x="479757" y="1286894"/>
                  <a:pt x="477597" y="1284607"/>
                </a:cubicBezTo>
                <a:cubicBezTo>
                  <a:pt x="281764" y="1298450"/>
                  <a:pt x="104345" y="1213995"/>
                  <a:pt x="81358" y="1095886"/>
                </a:cubicBezTo>
                <a:cubicBezTo>
                  <a:pt x="69166" y="1033020"/>
                  <a:pt x="103456" y="970028"/>
                  <a:pt x="175338" y="923800"/>
                </a:cubicBezTo>
                <a:cubicBezTo>
                  <a:pt x="5793" y="863475"/>
                  <a:pt x="-51229" y="731014"/>
                  <a:pt x="48083" y="627890"/>
                </a:cubicBezTo>
                <a:cubicBezTo>
                  <a:pt x="105361" y="568455"/>
                  <a:pt x="205818" y="529211"/>
                  <a:pt x="318594" y="522099"/>
                </a:cubicBezTo>
                <a:lnTo>
                  <a:pt x="321515" y="517146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707373" y="4983734"/>
            <a:ext cx="87376" cy="87375"/>
          </a:xfrm>
          <a:custGeom>
            <a:avLst/>
            <a:gdLst>
              <a:gd name="connsiteX0" fmla="*/ 87376 w 87376"/>
              <a:gd name="connsiteY0" fmla="*/ 43687 h 87375"/>
              <a:gd name="connsiteX1" fmla="*/ 43688 w 87376"/>
              <a:gd name="connsiteY1" fmla="*/ 87375 h 87375"/>
              <a:gd name="connsiteX2" fmla="*/ 0 w 87376"/>
              <a:gd name="connsiteY2" fmla="*/ 43687 h 87375"/>
              <a:gd name="connsiteX3" fmla="*/ 43688 w 87376"/>
              <a:gd name="connsiteY3" fmla="*/ 0 h 87375"/>
              <a:gd name="connsiteX4" fmla="*/ 87376 w 87376"/>
              <a:gd name="connsiteY4" fmla="*/ 43687 h 87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7376" h="87375">
                <a:moveTo>
                  <a:pt x="87376" y="43687"/>
                </a:moveTo>
                <a:cubicBezTo>
                  <a:pt x="87376" y="67817"/>
                  <a:pt x="67818" y="87375"/>
                  <a:pt x="43688" y="87375"/>
                </a:cubicBezTo>
                <a:cubicBezTo>
                  <a:pt x="19557" y="87375"/>
                  <a:pt x="0" y="67817"/>
                  <a:pt x="0" y="43687"/>
                </a:cubicBezTo>
                <a:cubicBezTo>
                  <a:pt x="0" y="19557"/>
                  <a:pt x="19557" y="0"/>
                  <a:pt x="43688" y="0"/>
                </a:cubicBezTo>
                <a:cubicBezTo>
                  <a:pt x="67818" y="0"/>
                  <a:pt x="87376" y="19557"/>
                  <a:pt x="87376" y="43687"/>
                </a:cubicBez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858631" y="4696967"/>
            <a:ext cx="174624" cy="174625"/>
          </a:xfrm>
          <a:custGeom>
            <a:avLst/>
            <a:gdLst>
              <a:gd name="connsiteX0" fmla="*/ 174625 w 174624"/>
              <a:gd name="connsiteY0" fmla="*/ 87376 h 174625"/>
              <a:gd name="connsiteX1" fmla="*/ 87375 w 174624"/>
              <a:gd name="connsiteY1" fmla="*/ 174625 h 174625"/>
              <a:gd name="connsiteX2" fmla="*/ 0 w 174624"/>
              <a:gd name="connsiteY2" fmla="*/ 87376 h 174625"/>
              <a:gd name="connsiteX3" fmla="*/ 87375 w 174624"/>
              <a:gd name="connsiteY3" fmla="*/ 0 h 174625"/>
              <a:gd name="connsiteX4" fmla="*/ 174625 w 174624"/>
              <a:gd name="connsiteY4" fmla="*/ 87376 h 1746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624" h="174625">
                <a:moveTo>
                  <a:pt x="174625" y="87376"/>
                </a:moveTo>
                <a:cubicBezTo>
                  <a:pt x="174625" y="135509"/>
                  <a:pt x="135508" y="174625"/>
                  <a:pt x="87375" y="174625"/>
                </a:cubicBezTo>
                <a:cubicBezTo>
                  <a:pt x="39115" y="174625"/>
                  <a:pt x="0" y="135509"/>
                  <a:pt x="0" y="87376"/>
                </a:cubicBezTo>
                <a:cubicBezTo>
                  <a:pt x="0" y="39116"/>
                  <a:pt x="39115" y="0"/>
                  <a:pt x="87375" y="0"/>
                </a:cubicBezTo>
                <a:cubicBezTo>
                  <a:pt x="135508" y="0"/>
                  <a:pt x="174625" y="39116"/>
                  <a:pt x="174625" y="87376"/>
                </a:cubicBez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9064497" y="4342257"/>
            <a:ext cx="261873" cy="261873"/>
          </a:xfrm>
          <a:custGeom>
            <a:avLst/>
            <a:gdLst>
              <a:gd name="connsiteX0" fmla="*/ 261873 w 261873"/>
              <a:gd name="connsiteY0" fmla="*/ 130936 h 261873"/>
              <a:gd name="connsiteX1" fmla="*/ 130936 w 261873"/>
              <a:gd name="connsiteY1" fmla="*/ 261873 h 261873"/>
              <a:gd name="connsiteX2" fmla="*/ 0 w 261873"/>
              <a:gd name="connsiteY2" fmla="*/ 130936 h 261873"/>
              <a:gd name="connsiteX3" fmla="*/ 130936 w 261873"/>
              <a:gd name="connsiteY3" fmla="*/ 0 h 261873"/>
              <a:gd name="connsiteX4" fmla="*/ 261873 w 261873"/>
              <a:gd name="connsiteY4" fmla="*/ 130936 h 2618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1873" h="261873">
                <a:moveTo>
                  <a:pt x="261873" y="130936"/>
                </a:moveTo>
                <a:cubicBezTo>
                  <a:pt x="261873" y="203200"/>
                  <a:pt x="203327" y="261873"/>
                  <a:pt x="130936" y="261873"/>
                </a:cubicBezTo>
                <a:cubicBezTo>
                  <a:pt x="58673" y="261873"/>
                  <a:pt x="0" y="203200"/>
                  <a:pt x="0" y="130936"/>
                </a:cubicBezTo>
                <a:cubicBezTo>
                  <a:pt x="0" y="58546"/>
                  <a:pt x="58673" y="0"/>
                  <a:pt x="130936" y="0"/>
                </a:cubicBezTo>
                <a:cubicBezTo>
                  <a:pt x="203327" y="0"/>
                  <a:pt x="261873" y="58546"/>
                  <a:pt x="261873" y="130936"/>
                </a:cubicBez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193834" y="2690746"/>
            <a:ext cx="3578218" cy="1609693"/>
          </a:xfrm>
          <a:custGeom>
            <a:avLst/>
            <a:gdLst>
              <a:gd name="connsiteX0" fmla="*/ 340565 w 3578218"/>
              <a:gd name="connsiteY0" fmla="*/ 536196 h 1609693"/>
              <a:gd name="connsiteX1" fmla="*/ 814021 w 3578218"/>
              <a:gd name="connsiteY1" fmla="*/ 160022 h 1609693"/>
              <a:gd name="connsiteX2" fmla="*/ 1167970 w 3578218"/>
              <a:gd name="connsiteY2" fmla="*/ 202821 h 1609693"/>
              <a:gd name="connsiteX3" fmla="*/ 1758520 w 3578218"/>
              <a:gd name="connsiteY3" fmla="*/ 93347 h 1609693"/>
              <a:gd name="connsiteX4" fmla="*/ 1859993 w 3578218"/>
              <a:gd name="connsiteY4" fmla="*/ 138433 h 1609693"/>
              <a:gd name="connsiteX5" fmla="*/ 2339291 w 3578218"/>
              <a:gd name="connsiteY5" fmla="*/ 41405 h 1609693"/>
              <a:gd name="connsiteX6" fmla="*/ 2464005 w 3578218"/>
              <a:gd name="connsiteY6" fmla="*/ 103761 h 1609693"/>
              <a:gd name="connsiteX7" fmla="*/ 3024456 w 3578218"/>
              <a:gd name="connsiteY7" fmla="*/ 75949 h 1609693"/>
              <a:gd name="connsiteX8" fmla="*/ 3158821 w 3578218"/>
              <a:gd name="connsiteY8" fmla="*/ 216411 h 1609693"/>
              <a:gd name="connsiteX9" fmla="*/ 3465400 w 3578218"/>
              <a:gd name="connsiteY9" fmla="*/ 541149 h 1609693"/>
              <a:gd name="connsiteX10" fmla="*/ 3445333 w 3578218"/>
              <a:gd name="connsiteY10" fmla="*/ 575820 h 1609693"/>
              <a:gd name="connsiteX11" fmla="*/ 3343353 w 3578218"/>
              <a:gd name="connsiteY11" fmla="*/ 1046101 h 1609693"/>
              <a:gd name="connsiteX12" fmla="*/ 3083892 w 3578218"/>
              <a:gd name="connsiteY12" fmla="*/ 1112141 h 1609693"/>
              <a:gd name="connsiteX13" fmla="*/ 2606499 w 3578218"/>
              <a:gd name="connsiteY13" fmla="*/ 1395987 h 1609693"/>
              <a:gd name="connsiteX14" fmla="*/ 2359483 w 3578218"/>
              <a:gd name="connsiteY14" fmla="*/ 1352552 h 1609693"/>
              <a:gd name="connsiteX15" fmla="*/ 1670128 w 3578218"/>
              <a:gd name="connsiteY15" fmla="*/ 1576200 h 1609693"/>
              <a:gd name="connsiteX16" fmla="*/ 1370662 w 3578218"/>
              <a:gd name="connsiteY16" fmla="*/ 1441707 h 1609693"/>
              <a:gd name="connsiteX17" fmla="*/ 503252 w 3578218"/>
              <a:gd name="connsiteY17" fmla="*/ 1310643 h 1609693"/>
              <a:gd name="connsiteX18" fmla="*/ 496647 w 3578218"/>
              <a:gd name="connsiteY18" fmla="*/ 1303657 h 1609693"/>
              <a:gd name="connsiteX19" fmla="*/ 100408 w 3578218"/>
              <a:gd name="connsiteY19" fmla="*/ 1114936 h 1609693"/>
              <a:gd name="connsiteX20" fmla="*/ 194388 w 3578218"/>
              <a:gd name="connsiteY20" fmla="*/ 942850 h 1609693"/>
              <a:gd name="connsiteX21" fmla="*/ 67133 w 3578218"/>
              <a:gd name="connsiteY21" fmla="*/ 646940 h 1609693"/>
              <a:gd name="connsiteX22" fmla="*/ 337644 w 3578218"/>
              <a:gd name="connsiteY22" fmla="*/ 541149 h 1609693"/>
              <a:gd name="connsiteX23" fmla="*/ 340565 w 3578218"/>
              <a:gd name="connsiteY23" fmla="*/ 536196 h 16096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3578218" h="1609693">
                <a:moveTo>
                  <a:pt x="340565" y="536196"/>
                </a:moveTo>
                <a:cubicBezTo>
                  <a:pt x="299417" y="353316"/>
                  <a:pt x="511380" y="184914"/>
                  <a:pt x="814021" y="160022"/>
                </a:cubicBezTo>
                <a:cubicBezTo>
                  <a:pt x="936576" y="149862"/>
                  <a:pt x="1061290" y="164975"/>
                  <a:pt x="1167970" y="202821"/>
                </a:cubicBezTo>
                <a:cubicBezTo>
                  <a:pt x="1281127" y="73916"/>
                  <a:pt x="1545541" y="24894"/>
                  <a:pt x="1758520" y="93347"/>
                </a:cubicBezTo>
                <a:cubicBezTo>
                  <a:pt x="1795731" y="105286"/>
                  <a:pt x="1829894" y="120525"/>
                  <a:pt x="1859993" y="138433"/>
                </a:cubicBezTo>
                <a:cubicBezTo>
                  <a:pt x="1948131" y="31499"/>
                  <a:pt x="2162761" y="-11808"/>
                  <a:pt x="2339291" y="41405"/>
                </a:cubicBezTo>
                <a:cubicBezTo>
                  <a:pt x="2388186" y="56264"/>
                  <a:pt x="2430858" y="77599"/>
                  <a:pt x="2464005" y="103761"/>
                </a:cubicBezTo>
                <a:cubicBezTo>
                  <a:pt x="2605991" y="2796"/>
                  <a:pt x="2856943" y="-9775"/>
                  <a:pt x="3024456" y="75949"/>
                </a:cubicBezTo>
                <a:cubicBezTo>
                  <a:pt x="3094941" y="111889"/>
                  <a:pt x="3142439" y="161546"/>
                  <a:pt x="3158821" y="216411"/>
                </a:cubicBezTo>
                <a:cubicBezTo>
                  <a:pt x="3391486" y="254764"/>
                  <a:pt x="3528772" y="400180"/>
                  <a:pt x="3465400" y="541149"/>
                </a:cubicBezTo>
                <a:cubicBezTo>
                  <a:pt x="3460066" y="552961"/>
                  <a:pt x="3453334" y="564644"/>
                  <a:pt x="3445333" y="575820"/>
                </a:cubicBezTo>
                <a:cubicBezTo>
                  <a:pt x="3632024" y="722759"/>
                  <a:pt x="3586304" y="933325"/>
                  <a:pt x="3343353" y="1046101"/>
                </a:cubicBezTo>
                <a:cubicBezTo>
                  <a:pt x="3267661" y="1081281"/>
                  <a:pt x="3178380" y="1104013"/>
                  <a:pt x="3083892" y="1112141"/>
                </a:cubicBezTo>
                <a:cubicBezTo>
                  <a:pt x="3081859" y="1270130"/>
                  <a:pt x="2868119" y="1397257"/>
                  <a:pt x="2606499" y="1395987"/>
                </a:cubicBezTo>
                <a:cubicBezTo>
                  <a:pt x="2519122" y="1395478"/>
                  <a:pt x="2433525" y="1380493"/>
                  <a:pt x="2359483" y="1352552"/>
                </a:cubicBezTo>
                <a:cubicBezTo>
                  <a:pt x="2270965" y="1529718"/>
                  <a:pt x="1962355" y="1629794"/>
                  <a:pt x="1670128" y="1576200"/>
                </a:cubicBezTo>
                <a:cubicBezTo>
                  <a:pt x="1547572" y="1553720"/>
                  <a:pt x="1441782" y="1506222"/>
                  <a:pt x="1370662" y="1441707"/>
                </a:cubicBezTo>
                <a:cubicBezTo>
                  <a:pt x="1071450" y="1550800"/>
                  <a:pt x="683083" y="1492125"/>
                  <a:pt x="503252" y="1310643"/>
                </a:cubicBezTo>
                <a:cubicBezTo>
                  <a:pt x="500966" y="1308357"/>
                  <a:pt x="498807" y="1305944"/>
                  <a:pt x="496647" y="1303657"/>
                </a:cubicBezTo>
                <a:cubicBezTo>
                  <a:pt x="300814" y="1317500"/>
                  <a:pt x="123395" y="1233045"/>
                  <a:pt x="100408" y="1114936"/>
                </a:cubicBezTo>
                <a:cubicBezTo>
                  <a:pt x="88216" y="1052070"/>
                  <a:pt x="122506" y="989078"/>
                  <a:pt x="194388" y="942850"/>
                </a:cubicBezTo>
                <a:cubicBezTo>
                  <a:pt x="24843" y="882525"/>
                  <a:pt x="-32179" y="750064"/>
                  <a:pt x="67133" y="646940"/>
                </a:cubicBezTo>
                <a:cubicBezTo>
                  <a:pt x="124411" y="587505"/>
                  <a:pt x="224868" y="548261"/>
                  <a:pt x="337644" y="541149"/>
                </a:cubicBezTo>
                <a:lnTo>
                  <a:pt x="340565" y="53619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688323" y="4964684"/>
            <a:ext cx="125476" cy="125475"/>
          </a:xfrm>
          <a:custGeom>
            <a:avLst/>
            <a:gdLst>
              <a:gd name="connsiteX0" fmla="*/ 106426 w 125476"/>
              <a:gd name="connsiteY0" fmla="*/ 62737 h 125475"/>
              <a:gd name="connsiteX1" fmla="*/ 62738 w 125476"/>
              <a:gd name="connsiteY1" fmla="*/ 106425 h 125475"/>
              <a:gd name="connsiteX2" fmla="*/ 19050 w 125476"/>
              <a:gd name="connsiteY2" fmla="*/ 62737 h 125475"/>
              <a:gd name="connsiteX3" fmla="*/ 62738 w 125476"/>
              <a:gd name="connsiteY3" fmla="*/ 19050 h 125475"/>
              <a:gd name="connsiteX4" fmla="*/ 106426 w 125476"/>
              <a:gd name="connsiteY4" fmla="*/ 62737 h 125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476" h="125475">
                <a:moveTo>
                  <a:pt x="106426" y="62737"/>
                </a:moveTo>
                <a:cubicBezTo>
                  <a:pt x="106426" y="86867"/>
                  <a:pt x="86868" y="106425"/>
                  <a:pt x="62738" y="106425"/>
                </a:cubicBezTo>
                <a:cubicBezTo>
                  <a:pt x="38607" y="106425"/>
                  <a:pt x="19050" y="86867"/>
                  <a:pt x="19050" y="62737"/>
                </a:cubicBezTo>
                <a:cubicBezTo>
                  <a:pt x="19050" y="38607"/>
                  <a:pt x="38607" y="19050"/>
                  <a:pt x="62738" y="19050"/>
                </a:cubicBezTo>
                <a:cubicBezTo>
                  <a:pt x="86868" y="19050"/>
                  <a:pt x="106426" y="38607"/>
                  <a:pt x="106426" y="62737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8839581" y="4677917"/>
            <a:ext cx="212724" cy="212725"/>
          </a:xfrm>
          <a:custGeom>
            <a:avLst/>
            <a:gdLst>
              <a:gd name="connsiteX0" fmla="*/ 193675 w 212724"/>
              <a:gd name="connsiteY0" fmla="*/ 106426 h 212725"/>
              <a:gd name="connsiteX1" fmla="*/ 106425 w 212724"/>
              <a:gd name="connsiteY1" fmla="*/ 193675 h 212725"/>
              <a:gd name="connsiteX2" fmla="*/ 19050 w 212724"/>
              <a:gd name="connsiteY2" fmla="*/ 106426 h 212725"/>
              <a:gd name="connsiteX3" fmla="*/ 106425 w 212724"/>
              <a:gd name="connsiteY3" fmla="*/ 19050 h 212725"/>
              <a:gd name="connsiteX4" fmla="*/ 193675 w 212724"/>
              <a:gd name="connsiteY4" fmla="*/ 106426 h 212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2724" h="212725">
                <a:moveTo>
                  <a:pt x="193675" y="106426"/>
                </a:moveTo>
                <a:cubicBezTo>
                  <a:pt x="193675" y="154559"/>
                  <a:pt x="154558" y="193675"/>
                  <a:pt x="106425" y="193675"/>
                </a:cubicBezTo>
                <a:cubicBezTo>
                  <a:pt x="58165" y="193675"/>
                  <a:pt x="19050" y="154559"/>
                  <a:pt x="19050" y="106426"/>
                </a:cubicBezTo>
                <a:cubicBezTo>
                  <a:pt x="19050" y="58166"/>
                  <a:pt x="58165" y="19050"/>
                  <a:pt x="106425" y="19050"/>
                </a:cubicBezTo>
                <a:cubicBezTo>
                  <a:pt x="154558" y="19050"/>
                  <a:pt x="193675" y="58166"/>
                  <a:pt x="193675" y="106426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9045447" y="4323207"/>
            <a:ext cx="299973" cy="299973"/>
          </a:xfrm>
          <a:custGeom>
            <a:avLst/>
            <a:gdLst>
              <a:gd name="connsiteX0" fmla="*/ 280923 w 299973"/>
              <a:gd name="connsiteY0" fmla="*/ 149986 h 299973"/>
              <a:gd name="connsiteX1" fmla="*/ 149986 w 299973"/>
              <a:gd name="connsiteY1" fmla="*/ 280923 h 299973"/>
              <a:gd name="connsiteX2" fmla="*/ 19050 w 299973"/>
              <a:gd name="connsiteY2" fmla="*/ 149986 h 299973"/>
              <a:gd name="connsiteX3" fmla="*/ 149986 w 299973"/>
              <a:gd name="connsiteY3" fmla="*/ 19050 h 299973"/>
              <a:gd name="connsiteX4" fmla="*/ 280923 w 299973"/>
              <a:gd name="connsiteY4" fmla="*/ 149986 h 299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9973" h="299973">
                <a:moveTo>
                  <a:pt x="280923" y="149986"/>
                </a:moveTo>
                <a:cubicBezTo>
                  <a:pt x="280923" y="222250"/>
                  <a:pt x="222377" y="280923"/>
                  <a:pt x="149986" y="280923"/>
                </a:cubicBezTo>
                <a:cubicBezTo>
                  <a:pt x="77723" y="280923"/>
                  <a:pt x="19050" y="222250"/>
                  <a:pt x="19050" y="149986"/>
                </a:cubicBezTo>
                <a:cubicBezTo>
                  <a:pt x="19050" y="77596"/>
                  <a:pt x="77723" y="19050"/>
                  <a:pt x="149986" y="19050"/>
                </a:cubicBezTo>
                <a:cubicBezTo>
                  <a:pt x="222377" y="19050"/>
                  <a:pt x="280923" y="77596"/>
                  <a:pt x="280923" y="149986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372982" y="3608451"/>
            <a:ext cx="245490" cy="67103"/>
          </a:xfrm>
          <a:custGeom>
            <a:avLst/>
            <a:gdLst>
              <a:gd name="connsiteX0" fmla="*/ 226441 w 245490"/>
              <a:gd name="connsiteY0" fmla="*/ 48005 h 67103"/>
              <a:gd name="connsiteX1" fmla="*/ 19050 w 245490"/>
              <a:gd name="connsiteY1" fmla="*/ 19050 h 671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5490" h="67103">
                <a:moveTo>
                  <a:pt x="226441" y="48005"/>
                </a:moveTo>
                <a:cubicBezTo>
                  <a:pt x="154051" y="51434"/>
                  <a:pt x="81660" y="41275"/>
                  <a:pt x="1905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672576" y="3954653"/>
            <a:ext cx="128904" cy="51943"/>
          </a:xfrm>
          <a:custGeom>
            <a:avLst/>
            <a:gdLst>
              <a:gd name="connsiteX0" fmla="*/ 109855 w 128904"/>
              <a:gd name="connsiteY0" fmla="*/ 19050 h 51943"/>
              <a:gd name="connsiteX1" fmla="*/ 19050 w 128904"/>
              <a:gd name="connsiteY1" fmla="*/ 32892 h 519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8904" h="51943">
                <a:moveTo>
                  <a:pt x="109855" y="19050"/>
                </a:moveTo>
                <a:cubicBezTo>
                  <a:pt x="80644" y="26034"/>
                  <a:pt x="50165" y="30733"/>
                  <a:pt x="19050" y="32892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9490582" y="4043807"/>
            <a:ext cx="92836" cy="101346"/>
          </a:xfrm>
          <a:custGeom>
            <a:avLst/>
            <a:gdLst>
              <a:gd name="connsiteX0" fmla="*/ 73786 w 92836"/>
              <a:gd name="connsiteY0" fmla="*/ 82296 h 101346"/>
              <a:gd name="connsiteX1" fmla="*/ 19050 w 92836"/>
              <a:gd name="connsiteY1" fmla="*/ 19050 h 1013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2836" h="101346">
                <a:moveTo>
                  <a:pt x="73786" y="82296"/>
                </a:moveTo>
                <a:cubicBezTo>
                  <a:pt x="51816" y="62483"/>
                  <a:pt x="33528" y="41275"/>
                  <a:pt x="1905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0534522" y="3949191"/>
            <a:ext cx="59944" cy="107568"/>
          </a:xfrm>
          <a:custGeom>
            <a:avLst/>
            <a:gdLst>
              <a:gd name="connsiteX0" fmla="*/ 40894 w 59944"/>
              <a:gd name="connsiteY0" fmla="*/ 19050 h 107568"/>
              <a:gd name="connsiteX1" fmla="*/ 19050 w 59944"/>
              <a:gd name="connsiteY1" fmla="*/ 88519 h 1075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9944" h="107568">
                <a:moveTo>
                  <a:pt x="40894" y="19050"/>
                </a:moveTo>
                <a:cubicBezTo>
                  <a:pt x="37719" y="42672"/>
                  <a:pt x="30353" y="65913"/>
                  <a:pt x="19050" y="88519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990580" y="3520185"/>
            <a:ext cx="304291" cy="297561"/>
          </a:xfrm>
          <a:custGeom>
            <a:avLst/>
            <a:gdLst>
              <a:gd name="connsiteX0" fmla="*/ 19050 w 304291"/>
              <a:gd name="connsiteY0" fmla="*/ 19050 h 297561"/>
              <a:gd name="connsiteX1" fmla="*/ 285241 w 304291"/>
              <a:gd name="connsiteY1" fmla="*/ 278510 h 2975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4291" h="297561">
                <a:moveTo>
                  <a:pt x="19050" y="19050"/>
                </a:moveTo>
                <a:cubicBezTo>
                  <a:pt x="183133" y="67310"/>
                  <a:pt x="286765" y="168275"/>
                  <a:pt x="285241" y="27851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1499977" y="3243707"/>
            <a:ext cx="156590" cy="135509"/>
          </a:xfrm>
          <a:custGeom>
            <a:avLst/>
            <a:gdLst>
              <a:gd name="connsiteX0" fmla="*/ 137541 w 156590"/>
              <a:gd name="connsiteY0" fmla="*/ 19050 h 135509"/>
              <a:gd name="connsiteX1" fmla="*/ 19050 w 156590"/>
              <a:gd name="connsiteY1" fmla="*/ 116458 h 1355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6590" h="135509">
                <a:moveTo>
                  <a:pt x="137541" y="19050"/>
                </a:moveTo>
                <a:cubicBezTo>
                  <a:pt x="110997" y="56641"/>
                  <a:pt x="70357" y="89915"/>
                  <a:pt x="19050" y="116458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1333988" y="2882645"/>
            <a:ext cx="44450" cy="84073"/>
          </a:xfrm>
          <a:custGeom>
            <a:avLst/>
            <a:gdLst>
              <a:gd name="connsiteX0" fmla="*/ 19050 w 44450"/>
              <a:gd name="connsiteY0" fmla="*/ 19050 h 84073"/>
              <a:gd name="connsiteX1" fmla="*/ 25400 w 44450"/>
              <a:gd name="connsiteY1" fmla="*/ 65024 h 84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450" h="84073">
                <a:moveTo>
                  <a:pt x="19050" y="19050"/>
                </a:moveTo>
                <a:cubicBezTo>
                  <a:pt x="23621" y="34163"/>
                  <a:pt x="25654" y="49657"/>
                  <a:pt x="25400" y="65024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10576941" y="2770377"/>
            <a:ext cx="98806" cy="96773"/>
          </a:xfrm>
          <a:custGeom>
            <a:avLst/>
            <a:gdLst>
              <a:gd name="connsiteX0" fmla="*/ 19050 w 98806"/>
              <a:gd name="connsiteY0" fmla="*/ 77723 h 96773"/>
              <a:gd name="connsiteX1" fmla="*/ 79755 w 98806"/>
              <a:gd name="connsiteY1" fmla="*/ 19050 h 96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8806" h="96773">
                <a:moveTo>
                  <a:pt x="19050" y="77723"/>
                </a:moveTo>
                <a:cubicBezTo>
                  <a:pt x="34543" y="56514"/>
                  <a:pt x="54990" y="36702"/>
                  <a:pt x="79755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0008996" y="2806445"/>
            <a:ext cx="67436" cy="88646"/>
          </a:xfrm>
          <a:custGeom>
            <a:avLst/>
            <a:gdLst>
              <a:gd name="connsiteX0" fmla="*/ 19050 w 67436"/>
              <a:gd name="connsiteY0" fmla="*/ 69596 h 88646"/>
              <a:gd name="connsiteX1" fmla="*/ 48386 w 67436"/>
              <a:gd name="connsiteY1" fmla="*/ 19050 h 886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7436" h="88646">
                <a:moveTo>
                  <a:pt x="19050" y="69596"/>
                </a:moveTo>
                <a:cubicBezTo>
                  <a:pt x="25272" y="52070"/>
                  <a:pt x="35179" y="35052"/>
                  <a:pt x="48386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9342373" y="2874136"/>
            <a:ext cx="144526" cy="87121"/>
          </a:xfrm>
          <a:custGeom>
            <a:avLst/>
            <a:gdLst>
              <a:gd name="connsiteX0" fmla="*/ 19050 w 144526"/>
              <a:gd name="connsiteY0" fmla="*/ 19050 h 87121"/>
              <a:gd name="connsiteX1" fmla="*/ 125476 w 144526"/>
              <a:gd name="connsiteY1" fmla="*/ 68072 h 871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4526" h="87121">
                <a:moveTo>
                  <a:pt x="19050" y="19050"/>
                </a:moveTo>
                <a:cubicBezTo>
                  <a:pt x="57657" y="32766"/>
                  <a:pt x="93471" y="49148"/>
                  <a:pt x="125476" y="68072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515477" y="3208020"/>
            <a:ext cx="56642" cy="89661"/>
          </a:xfrm>
          <a:custGeom>
            <a:avLst/>
            <a:gdLst>
              <a:gd name="connsiteX0" fmla="*/ 37591 w 56642"/>
              <a:gd name="connsiteY0" fmla="*/ 70611 h 89661"/>
              <a:gd name="connsiteX1" fmla="*/ 19050 w 56642"/>
              <a:gd name="connsiteY1" fmla="*/ 19050 h 896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642" h="89661">
                <a:moveTo>
                  <a:pt x="37591" y="70611"/>
                </a:moveTo>
                <a:cubicBezTo>
                  <a:pt x="29082" y="53720"/>
                  <a:pt x="22859" y="36448"/>
                  <a:pt x="1905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7200" y="1739900"/>
            <a:ext cx="10134600" cy="4572000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368300"/>
            <a:ext cx="65786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6477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6477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在定义结构体的同时定义结构体变量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1905000" y="1930400"/>
            <a:ext cx="22352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58800" algn="l"/>
              </a:tabLst>
            </a:pPr>
            <a:r>
              <a:rPr lang="en-US" altLang="zh-CN" sz="2006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Complex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real;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5118100" y="1930400"/>
            <a:ext cx="22352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58800" algn="l"/>
              </a:tabLst>
            </a:pPr>
            <a:r>
              <a:rPr lang="en-US" altLang="zh-CN" sz="2006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struct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real;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1143000" y="3009900"/>
            <a:ext cx="62103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762000" algn="l"/>
                <a:tab pos="13208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imag;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                        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imag;</a:t>
            </a:r>
          </a:p>
          <a:p>
            <a:pPr>
              <a:lnSpc>
                <a:spcPts val="2400"/>
              </a:lnSpc>
              <a:tabLst>
                <a:tab pos="762000" algn="l"/>
                <a:tab pos="13208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}op1,op2;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                                  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}op3;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762000" algn="l"/>
                <a:tab pos="13208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先定义结构体类型后定义结构体变量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1905000" y="4419600"/>
            <a:ext cx="19558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6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Complex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025" name="TextBox 1"/>
          <p:cNvSpPr txBox="1"/>
          <p:nvPr/>
        </p:nvSpPr>
        <p:spPr>
          <a:xfrm>
            <a:off x="1905000" y="5168900"/>
            <a:ext cx="95885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58800" algn="l"/>
                <a:tab pos="9448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real;</a:t>
            </a:r>
          </a:p>
          <a:p>
            <a:pPr>
              <a:lnSpc>
                <a:spcPts val="2700"/>
              </a:lnSpc>
              <a:tabLst>
                <a:tab pos="558800" algn="l"/>
                <a:tab pos="9448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imag;</a:t>
            </a:r>
          </a:p>
          <a:p>
            <a:pPr>
              <a:lnSpc>
                <a:spcPts val="2400"/>
              </a:lnSpc>
              <a:tabLst>
                <a:tab pos="558800" algn="l"/>
                <a:tab pos="9448800" algn="l"/>
              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558800" algn="l"/>
                <a:tab pos="94488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16</a:t>
            </a:r>
          </a:p>
        </p:txBody>
      </p:sp>
      <p:sp>
        <p:nvSpPr>
          <p:cNvPr id="1026" name="TextBox 1"/>
          <p:cNvSpPr txBox="1"/>
          <p:nvPr/>
        </p:nvSpPr>
        <p:spPr>
          <a:xfrm>
            <a:off x="8788400" y="2984500"/>
            <a:ext cx="20320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4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struct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Complex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类型名太长了，能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不能短一点？</a:t>
            </a:r>
          </a:p>
        </p:txBody>
      </p:sp>
      <p:sp>
        <p:nvSpPr>
          <p:cNvPr id="1028" name="TextBox 1"/>
          <p:cNvSpPr txBox="1"/>
          <p:nvPr/>
        </p:nvSpPr>
        <p:spPr>
          <a:xfrm>
            <a:off x="5067300" y="4495800"/>
            <a:ext cx="3200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Complex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op1,op2</a:t>
            </a:r>
            <a:r>
              <a:rPr lang="en-US" altLang="zh-CN" sz="2004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;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270253" y="3501390"/>
            <a:ext cx="4111752" cy="1940052"/>
          </a:xfrm>
          <a:custGeom>
            <a:avLst/>
            <a:gdLst>
              <a:gd name="connsiteX0" fmla="*/ 0 w 4111752"/>
              <a:gd name="connsiteY0" fmla="*/ 1940051 h 1940052"/>
              <a:gd name="connsiteX1" fmla="*/ 4111752 w 4111752"/>
              <a:gd name="connsiteY1" fmla="*/ 1940051 h 1940052"/>
              <a:gd name="connsiteX2" fmla="*/ 4111752 w 4111752"/>
              <a:gd name="connsiteY2" fmla="*/ 0 h 1940052"/>
              <a:gd name="connsiteX3" fmla="*/ 0 w 4111752"/>
              <a:gd name="connsiteY3" fmla="*/ 0 h 1940052"/>
              <a:gd name="connsiteX4" fmla="*/ 0 w 4111752"/>
              <a:gd name="connsiteY4" fmla="*/ 1940051 h 1940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11752" h="1940052">
                <a:moveTo>
                  <a:pt x="0" y="1940051"/>
                </a:moveTo>
                <a:lnTo>
                  <a:pt x="4111752" y="1940051"/>
                </a:lnTo>
                <a:lnTo>
                  <a:pt x="4111752" y="0"/>
                </a:lnTo>
                <a:lnTo>
                  <a:pt x="0" y="0"/>
                </a:lnTo>
                <a:lnTo>
                  <a:pt x="0" y="194005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251203" y="3482340"/>
            <a:ext cx="4149852" cy="1978152"/>
          </a:xfrm>
          <a:custGeom>
            <a:avLst/>
            <a:gdLst>
              <a:gd name="connsiteX0" fmla="*/ 19050 w 4149852"/>
              <a:gd name="connsiteY0" fmla="*/ 1959101 h 1978152"/>
              <a:gd name="connsiteX1" fmla="*/ 4130802 w 4149852"/>
              <a:gd name="connsiteY1" fmla="*/ 1959101 h 1978152"/>
              <a:gd name="connsiteX2" fmla="*/ 4130802 w 4149852"/>
              <a:gd name="connsiteY2" fmla="*/ 19050 h 1978152"/>
              <a:gd name="connsiteX3" fmla="*/ 19050 w 4149852"/>
              <a:gd name="connsiteY3" fmla="*/ 19050 h 1978152"/>
              <a:gd name="connsiteX4" fmla="*/ 19050 w 4149852"/>
              <a:gd name="connsiteY4" fmla="*/ 1959101 h 19781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49852" h="1978152">
                <a:moveTo>
                  <a:pt x="19050" y="1959101"/>
                </a:moveTo>
                <a:lnTo>
                  <a:pt x="4130802" y="1959101"/>
                </a:lnTo>
                <a:lnTo>
                  <a:pt x="4130802" y="19050"/>
                </a:lnTo>
                <a:lnTo>
                  <a:pt x="19050" y="19050"/>
                </a:lnTo>
                <a:lnTo>
                  <a:pt x="19050" y="195910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878829" y="3544061"/>
            <a:ext cx="5622036" cy="461772"/>
          </a:xfrm>
          <a:custGeom>
            <a:avLst/>
            <a:gdLst>
              <a:gd name="connsiteX0" fmla="*/ 0 w 5622036"/>
              <a:gd name="connsiteY0" fmla="*/ 461772 h 461772"/>
              <a:gd name="connsiteX1" fmla="*/ 5622036 w 5622036"/>
              <a:gd name="connsiteY1" fmla="*/ 461772 h 461772"/>
              <a:gd name="connsiteX2" fmla="*/ 5622036 w 5622036"/>
              <a:gd name="connsiteY2" fmla="*/ 0 h 461772"/>
              <a:gd name="connsiteX3" fmla="*/ 0 w 5622036"/>
              <a:gd name="connsiteY3" fmla="*/ 0 h 461772"/>
              <a:gd name="connsiteX4" fmla="*/ 0 w 5622036"/>
              <a:gd name="connsiteY4" fmla="*/ 461772 h 461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22036" h="461772">
                <a:moveTo>
                  <a:pt x="0" y="461772"/>
                </a:moveTo>
                <a:lnTo>
                  <a:pt x="5622036" y="461772"/>
                </a:lnTo>
                <a:lnTo>
                  <a:pt x="5622036" y="0"/>
                </a:lnTo>
                <a:lnTo>
                  <a:pt x="0" y="0"/>
                </a:lnTo>
                <a:lnTo>
                  <a:pt x="0" y="461772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859779" y="3525011"/>
            <a:ext cx="5660136" cy="499872"/>
          </a:xfrm>
          <a:custGeom>
            <a:avLst/>
            <a:gdLst>
              <a:gd name="connsiteX0" fmla="*/ 19050 w 5660136"/>
              <a:gd name="connsiteY0" fmla="*/ 480822 h 499872"/>
              <a:gd name="connsiteX1" fmla="*/ 5641086 w 5660136"/>
              <a:gd name="connsiteY1" fmla="*/ 480822 h 499872"/>
              <a:gd name="connsiteX2" fmla="*/ 5641086 w 5660136"/>
              <a:gd name="connsiteY2" fmla="*/ 19050 h 499872"/>
              <a:gd name="connsiteX3" fmla="*/ 19050 w 5660136"/>
              <a:gd name="connsiteY3" fmla="*/ 19050 h 499872"/>
              <a:gd name="connsiteX4" fmla="*/ 19050 w 5660136"/>
              <a:gd name="connsiteY4" fmla="*/ 480822 h 499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60136" h="499872">
                <a:moveTo>
                  <a:pt x="19050" y="480822"/>
                </a:moveTo>
                <a:lnTo>
                  <a:pt x="5641086" y="480822"/>
                </a:lnTo>
                <a:lnTo>
                  <a:pt x="5641086" y="19050"/>
                </a:lnTo>
                <a:lnTo>
                  <a:pt x="19050" y="19050"/>
                </a:lnTo>
                <a:lnTo>
                  <a:pt x="19050" y="48082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231129" y="3501390"/>
            <a:ext cx="647700" cy="576071"/>
          </a:xfrm>
          <a:custGeom>
            <a:avLst/>
            <a:gdLst>
              <a:gd name="connsiteX0" fmla="*/ 647700 w 647700"/>
              <a:gd name="connsiteY0" fmla="*/ 288035 h 576071"/>
              <a:gd name="connsiteX1" fmla="*/ 359664 w 647700"/>
              <a:gd name="connsiteY1" fmla="*/ 0 h 576071"/>
              <a:gd name="connsiteX2" fmla="*/ 359664 w 647700"/>
              <a:gd name="connsiteY2" fmla="*/ 144017 h 576071"/>
              <a:gd name="connsiteX3" fmla="*/ 0 w 647700"/>
              <a:gd name="connsiteY3" fmla="*/ 144017 h 576071"/>
              <a:gd name="connsiteX4" fmla="*/ 0 w 647700"/>
              <a:gd name="connsiteY4" fmla="*/ 432053 h 576071"/>
              <a:gd name="connsiteX5" fmla="*/ 359664 w 647700"/>
              <a:gd name="connsiteY5" fmla="*/ 432053 h 576071"/>
              <a:gd name="connsiteX6" fmla="*/ 359664 w 647700"/>
              <a:gd name="connsiteY6" fmla="*/ 576071 h 576071"/>
              <a:gd name="connsiteX7" fmla="*/ 647700 w 647700"/>
              <a:gd name="connsiteY7" fmla="*/ 288035 h 576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47700" h="576071">
                <a:moveTo>
                  <a:pt x="647700" y="288035"/>
                </a:moveTo>
                <a:lnTo>
                  <a:pt x="359664" y="0"/>
                </a:lnTo>
                <a:lnTo>
                  <a:pt x="359664" y="144017"/>
                </a:lnTo>
                <a:lnTo>
                  <a:pt x="0" y="144017"/>
                </a:lnTo>
                <a:lnTo>
                  <a:pt x="0" y="432053"/>
                </a:lnTo>
                <a:lnTo>
                  <a:pt x="359664" y="432053"/>
                </a:lnTo>
                <a:lnTo>
                  <a:pt x="359664" y="576071"/>
                </a:lnTo>
                <a:lnTo>
                  <a:pt x="647700" y="288035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5212079" y="3482340"/>
            <a:ext cx="685800" cy="614171"/>
          </a:xfrm>
          <a:custGeom>
            <a:avLst/>
            <a:gdLst>
              <a:gd name="connsiteX0" fmla="*/ 666750 w 685800"/>
              <a:gd name="connsiteY0" fmla="*/ 307085 h 614171"/>
              <a:gd name="connsiteX1" fmla="*/ 378714 w 685800"/>
              <a:gd name="connsiteY1" fmla="*/ 19050 h 614171"/>
              <a:gd name="connsiteX2" fmla="*/ 378714 w 685800"/>
              <a:gd name="connsiteY2" fmla="*/ 163067 h 614171"/>
              <a:gd name="connsiteX3" fmla="*/ 19050 w 685800"/>
              <a:gd name="connsiteY3" fmla="*/ 163067 h 614171"/>
              <a:gd name="connsiteX4" fmla="*/ 19050 w 685800"/>
              <a:gd name="connsiteY4" fmla="*/ 451103 h 614171"/>
              <a:gd name="connsiteX5" fmla="*/ 378714 w 685800"/>
              <a:gd name="connsiteY5" fmla="*/ 451103 h 614171"/>
              <a:gd name="connsiteX6" fmla="*/ 378714 w 685800"/>
              <a:gd name="connsiteY6" fmla="*/ 595121 h 614171"/>
              <a:gd name="connsiteX7" fmla="*/ 666750 w 685800"/>
              <a:gd name="connsiteY7" fmla="*/ 307085 h 6141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0" h="614171">
                <a:moveTo>
                  <a:pt x="666750" y="307085"/>
                </a:moveTo>
                <a:lnTo>
                  <a:pt x="378714" y="19050"/>
                </a:lnTo>
                <a:lnTo>
                  <a:pt x="378714" y="163067"/>
                </a:lnTo>
                <a:lnTo>
                  <a:pt x="19050" y="163067"/>
                </a:lnTo>
                <a:lnTo>
                  <a:pt x="19050" y="451103"/>
                </a:lnTo>
                <a:lnTo>
                  <a:pt x="378714" y="451103"/>
                </a:lnTo>
                <a:lnTo>
                  <a:pt x="378714" y="595121"/>
                </a:lnTo>
                <a:lnTo>
                  <a:pt x="666750" y="30708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3416300"/>
            <a:ext cx="10464800" cy="22225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342900"/>
            <a:ext cx="137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143000" y="1104900"/>
            <a:ext cx="45085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请用typedef简化</a:t>
            </a:r>
            <a:r>
              <a:rPr lang="en-US" altLang="zh-CN" sz="3204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struct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892800" y="1104900"/>
            <a:ext cx="45593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Complex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变量的定义形式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143000" y="2819400"/>
            <a:ext cx="31369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更通用的做法：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905000" y="1828800"/>
            <a:ext cx="6045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typedef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Complex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Complex;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358900" y="3670300"/>
            <a:ext cx="3695700" cy="176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typedef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33CC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Complex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real;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imag;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Complex;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969000" y="3695700"/>
            <a:ext cx="5207000" cy="153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typedef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student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Complex</a:t>
            </a:r>
            <a:r>
              <a:rPr lang="en-US" altLang="zh-CN" sz="2400" b="1" dirty="0" smtClean="0">
                <a:solidFill>
                  <a:srgbClr val="39527B"/>
                </a:solidFill>
                <a:latin typeface="Consolas" pitchFamily="18" charset="0"/>
                <a:cs typeface="Consolas" pitchFamily="18" charset="0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/>
            </a:pPr>
            <a:r>
              <a:rPr lang="en-US" altLang="zh-CN" sz="2798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Complex</a:t>
            </a: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就是struct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Complex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的同义词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358900" y="5816600"/>
            <a:ext cx="101473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0020300" algn="l"/>
              </a:tabLst>
            </a:pPr>
            <a:r>
              <a:rPr lang="en-US" altLang="zh-CN" sz="2400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Complex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39527B"/>
                </a:solidFill>
                <a:latin typeface="Consolas" pitchFamily="18" charset="0"/>
                <a:cs typeface="Consolas" pitchFamily="18" charset="0"/>
              </a:rPr>
              <a:t>stu1,stu2</a:t>
            </a:r>
            <a:r>
              <a:rPr lang="en-US" altLang="zh-CN" sz="24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00203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17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930400" y="2400300"/>
            <a:ext cx="1358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8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Complex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683000" y="2362200"/>
            <a:ext cx="2108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798" b="1" dirty="0" smtClean="0">
                <a:solidFill>
                  <a:srgbClr val="39527B"/>
                </a:solidFill>
                <a:latin typeface="Consolas" pitchFamily="18" charset="0"/>
                <a:cs typeface="Consolas" pitchFamily="18" charset="0"/>
              </a:rPr>
              <a:t>stu1,stu2</a:t>
            </a:r>
            <a:r>
              <a:rPr lang="en-US" altLang="zh-CN" sz="2798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；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18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137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231900" y="889000"/>
            <a:ext cx="9131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定义结构体变量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的时候可以按照成员的顺序和类型对成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460500" y="1270000"/>
            <a:ext cx="2476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员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整体赋初值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231900" y="2298700"/>
            <a:ext cx="8064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或者在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定义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结构体变量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后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，单独给成员变量赋值。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31900" y="4114800"/>
            <a:ext cx="7950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同类型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结构体变量可相互赋值(不涉及到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指针成员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336800" y="1879600"/>
            <a:ext cx="5207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Complex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c1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{1.4,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2.5};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349500" y="3009900"/>
            <a:ext cx="31877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2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Complex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c1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;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c1.real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1.4;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c1.imag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2.5;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362200" y="4800600"/>
            <a:ext cx="38608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Complex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c1,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c2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;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c1.real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1.4;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0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c1.imag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2.5;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2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c2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c1;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206500" y="1054100"/>
            <a:ext cx="74422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理解“函数”与“面向过程的编程”的关系。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掌握函数原型声明与原型定义的方法。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206500" y="2273300"/>
            <a:ext cx="81534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深入理解参数传递，尤其是“传递地址”的情况。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掌握嵌套调用、递归函数的分析方法。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上一讲知识复习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03070" y="2134361"/>
            <a:ext cx="3087623" cy="2663952"/>
          </a:xfrm>
          <a:custGeom>
            <a:avLst/>
            <a:gdLst>
              <a:gd name="connsiteX0" fmla="*/ 0 w 3087623"/>
              <a:gd name="connsiteY0" fmla="*/ 2663952 h 2663952"/>
              <a:gd name="connsiteX1" fmla="*/ 3087623 w 3087623"/>
              <a:gd name="connsiteY1" fmla="*/ 2663952 h 2663952"/>
              <a:gd name="connsiteX2" fmla="*/ 3087623 w 3087623"/>
              <a:gd name="connsiteY2" fmla="*/ 0 h 2663952"/>
              <a:gd name="connsiteX3" fmla="*/ 0 w 3087623"/>
              <a:gd name="connsiteY3" fmla="*/ 0 h 2663952"/>
              <a:gd name="connsiteX4" fmla="*/ 0 w 3087623"/>
              <a:gd name="connsiteY4" fmla="*/ 2663952 h 26639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7623" h="2663952">
                <a:moveTo>
                  <a:pt x="0" y="2663952"/>
                </a:moveTo>
                <a:lnTo>
                  <a:pt x="3087623" y="2663952"/>
                </a:lnTo>
                <a:lnTo>
                  <a:pt x="3087623" y="0"/>
                </a:lnTo>
                <a:lnTo>
                  <a:pt x="0" y="0"/>
                </a:lnTo>
                <a:lnTo>
                  <a:pt x="0" y="2663952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684020" y="2115311"/>
            <a:ext cx="3125723" cy="2702052"/>
          </a:xfrm>
          <a:custGeom>
            <a:avLst/>
            <a:gdLst>
              <a:gd name="connsiteX0" fmla="*/ 19050 w 3125723"/>
              <a:gd name="connsiteY0" fmla="*/ 2683002 h 2702052"/>
              <a:gd name="connsiteX1" fmla="*/ 3106673 w 3125723"/>
              <a:gd name="connsiteY1" fmla="*/ 2683002 h 2702052"/>
              <a:gd name="connsiteX2" fmla="*/ 3106673 w 3125723"/>
              <a:gd name="connsiteY2" fmla="*/ 19050 h 2702052"/>
              <a:gd name="connsiteX3" fmla="*/ 19050 w 3125723"/>
              <a:gd name="connsiteY3" fmla="*/ 19050 h 2702052"/>
              <a:gd name="connsiteX4" fmla="*/ 19050 w 3125723"/>
              <a:gd name="connsiteY4" fmla="*/ 2683002 h 2702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25723" h="2702052">
                <a:moveTo>
                  <a:pt x="19050" y="2683002"/>
                </a:moveTo>
                <a:lnTo>
                  <a:pt x="3106673" y="2683002"/>
                </a:lnTo>
                <a:lnTo>
                  <a:pt x="3106673" y="19050"/>
                </a:lnTo>
                <a:lnTo>
                  <a:pt x="19050" y="19050"/>
                </a:lnTo>
                <a:lnTo>
                  <a:pt x="19050" y="268300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5599938" y="2134361"/>
            <a:ext cx="3087623" cy="2663952"/>
          </a:xfrm>
          <a:custGeom>
            <a:avLst/>
            <a:gdLst>
              <a:gd name="connsiteX0" fmla="*/ 0 w 3087623"/>
              <a:gd name="connsiteY0" fmla="*/ 2663952 h 2663952"/>
              <a:gd name="connsiteX1" fmla="*/ 3087623 w 3087623"/>
              <a:gd name="connsiteY1" fmla="*/ 2663952 h 2663952"/>
              <a:gd name="connsiteX2" fmla="*/ 3087623 w 3087623"/>
              <a:gd name="connsiteY2" fmla="*/ 0 h 2663952"/>
              <a:gd name="connsiteX3" fmla="*/ 0 w 3087623"/>
              <a:gd name="connsiteY3" fmla="*/ 0 h 2663952"/>
              <a:gd name="connsiteX4" fmla="*/ 0 w 3087623"/>
              <a:gd name="connsiteY4" fmla="*/ 2663952 h 26639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87623" h="2663952">
                <a:moveTo>
                  <a:pt x="0" y="2663952"/>
                </a:moveTo>
                <a:lnTo>
                  <a:pt x="3087623" y="2663952"/>
                </a:lnTo>
                <a:lnTo>
                  <a:pt x="3087623" y="0"/>
                </a:lnTo>
                <a:lnTo>
                  <a:pt x="0" y="0"/>
                </a:lnTo>
                <a:lnTo>
                  <a:pt x="0" y="2663952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5580888" y="2115311"/>
            <a:ext cx="3125723" cy="2702052"/>
          </a:xfrm>
          <a:custGeom>
            <a:avLst/>
            <a:gdLst>
              <a:gd name="connsiteX0" fmla="*/ 19050 w 3125723"/>
              <a:gd name="connsiteY0" fmla="*/ 2683002 h 2702052"/>
              <a:gd name="connsiteX1" fmla="*/ 3106673 w 3125723"/>
              <a:gd name="connsiteY1" fmla="*/ 2683002 h 2702052"/>
              <a:gd name="connsiteX2" fmla="*/ 3106673 w 3125723"/>
              <a:gd name="connsiteY2" fmla="*/ 19050 h 2702052"/>
              <a:gd name="connsiteX3" fmla="*/ 19050 w 3125723"/>
              <a:gd name="connsiteY3" fmla="*/ 19050 h 2702052"/>
              <a:gd name="connsiteX4" fmla="*/ 19050 w 3125723"/>
              <a:gd name="connsiteY4" fmla="*/ 2683002 h 2702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25723" h="2702052">
                <a:moveTo>
                  <a:pt x="19050" y="2683002"/>
                </a:moveTo>
                <a:lnTo>
                  <a:pt x="3106673" y="2683002"/>
                </a:lnTo>
                <a:lnTo>
                  <a:pt x="3106673" y="19050"/>
                </a:lnTo>
                <a:lnTo>
                  <a:pt x="19050" y="19050"/>
                </a:lnTo>
                <a:lnTo>
                  <a:pt x="19050" y="268300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706117" y="5157978"/>
            <a:ext cx="1543811" cy="504444"/>
          </a:xfrm>
          <a:custGeom>
            <a:avLst/>
            <a:gdLst>
              <a:gd name="connsiteX0" fmla="*/ 0 w 1543811"/>
              <a:gd name="connsiteY0" fmla="*/ 504443 h 504444"/>
              <a:gd name="connsiteX1" fmla="*/ 1543811 w 1543811"/>
              <a:gd name="connsiteY1" fmla="*/ 504443 h 504444"/>
              <a:gd name="connsiteX2" fmla="*/ 1543811 w 1543811"/>
              <a:gd name="connsiteY2" fmla="*/ 0 h 504444"/>
              <a:gd name="connsiteX3" fmla="*/ 0 w 1543811"/>
              <a:gd name="connsiteY3" fmla="*/ 0 h 504444"/>
              <a:gd name="connsiteX4" fmla="*/ 0 w 1543811"/>
              <a:gd name="connsiteY4" fmla="*/ 504443 h 504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3811" h="504444">
                <a:moveTo>
                  <a:pt x="0" y="504443"/>
                </a:moveTo>
                <a:lnTo>
                  <a:pt x="1543811" y="504443"/>
                </a:lnTo>
                <a:lnTo>
                  <a:pt x="1543811" y="0"/>
                </a:lnTo>
                <a:lnTo>
                  <a:pt x="0" y="0"/>
                </a:lnTo>
                <a:lnTo>
                  <a:pt x="0" y="504443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687067" y="5138928"/>
            <a:ext cx="1581911" cy="542544"/>
          </a:xfrm>
          <a:custGeom>
            <a:avLst/>
            <a:gdLst>
              <a:gd name="connsiteX0" fmla="*/ 19050 w 1581911"/>
              <a:gd name="connsiteY0" fmla="*/ 523493 h 542544"/>
              <a:gd name="connsiteX1" fmla="*/ 1562861 w 1581911"/>
              <a:gd name="connsiteY1" fmla="*/ 523493 h 542544"/>
              <a:gd name="connsiteX2" fmla="*/ 1562861 w 1581911"/>
              <a:gd name="connsiteY2" fmla="*/ 19050 h 542544"/>
              <a:gd name="connsiteX3" fmla="*/ 19050 w 1581911"/>
              <a:gd name="connsiteY3" fmla="*/ 19050 h 542544"/>
              <a:gd name="connsiteX4" fmla="*/ 19050 w 1581911"/>
              <a:gd name="connsiteY4" fmla="*/ 523493 h 5425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81911" h="542544">
                <a:moveTo>
                  <a:pt x="19050" y="523493"/>
                </a:moveTo>
                <a:lnTo>
                  <a:pt x="1562861" y="523493"/>
                </a:lnTo>
                <a:lnTo>
                  <a:pt x="1562861" y="19050"/>
                </a:lnTo>
                <a:lnTo>
                  <a:pt x="19050" y="19050"/>
                </a:lnTo>
                <a:lnTo>
                  <a:pt x="19050" y="52349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6700" y="2032000"/>
            <a:ext cx="3365500" cy="29210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49400" y="5054600"/>
            <a:ext cx="1803400" cy="8636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56000" y="5194300"/>
            <a:ext cx="431800" cy="4318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35600" y="2032000"/>
            <a:ext cx="3365500" cy="2921000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381000"/>
            <a:ext cx="98679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36600" algn="l"/>
                <a:tab pos="965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  <a:p>
            <a:pPr>
              <a:lnSpc>
                <a:spcPts val="4400"/>
              </a:lnSpc>
              <a:tabLst>
                <a:tab pos="736600" algn="l"/>
                <a:tab pos="965200" algn="l"/>
              </a:tabLst>
            </a:pPr>
            <a:r>
              <a:rPr lang="en-US" altLang="zh-CN" dirty="0" smtClean="0"/>
              <a:t>	</a:t>
            </a: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即使两种结构体类型的成员列表完全相同，他们对应的变</a:t>
            </a:r>
          </a:p>
          <a:p>
            <a:pPr>
              <a:lnSpc>
                <a:spcPts val="3000"/>
              </a:lnSpc>
              <a:tabLst>
                <a:tab pos="736600" algn="l"/>
                <a:tab pos="9652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量也不可以使用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进行赋值。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790700" y="2324100"/>
            <a:ext cx="1295400" cy="240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92100" algn="l"/>
              </a:tabLst>
            </a:pPr>
            <a:r>
              <a:rPr lang="en-US" altLang="zh-CN" sz="2798" b="1" dirty="0" smtClean="0">
                <a:solidFill>
                  <a:srgbClr val="000066"/>
                </a:solidFill>
                <a:latin typeface="Corbel" pitchFamily="18" charset="0"/>
                <a:cs typeface="Corbel" pitchFamily="18" charset="0"/>
              </a:rPr>
              <a:t>struct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b="1" dirty="0" smtClean="0">
                <a:solidFill>
                  <a:srgbClr val="000066"/>
                </a:solidFill>
                <a:latin typeface="Corbel" pitchFamily="18" charset="0"/>
                <a:cs typeface="Corbel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92100" algn="l"/>
              </a:tabLst>
            </a:pPr>
            <a:r>
              <a:rPr lang="en-US" altLang="zh-CN" sz="2795" b="1" dirty="0" smtClean="0">
                <a:solidFill>
                  <a:srgbClr val="000066"/>
                </a:solidFill>
                <a:latin typeface="Corbel" pitchFamily="18" charset="0"/>
                <a:cs typeface="Corbel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66"/>
                </a:solidFill>
                <a:latin typeface="Corbel" pitchFamily="18" charset="0"/>
                <a:cs typeface="Corbel" pitchFamily="18" charset="0"/>
              </a:rPr>
              <a:t>char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66"/>
                </a:solidFill>
                <a:latin typeface="Corbel" pitchFamily="18" charset="0"/>
                <a:cs typeface="Corbel" pitchFamily="18" charset="0"/>
              </a:rPr>
              <a:t>c;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66"/>
                </a:solidFill>
                <a:latin typeface="Corbel" pitchFamily="18" charset="0"/>
                <a:cs typeface="Corbel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66"/>
                </a:solidFill>
                <a:latin typeface="Corbel" pitchFamily="18" charset="0"/>
                <a:cs typeface="Corbel" pitchFamily="18" charset="0"/>
              </a:rPr>
              <a:t>n;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92100" algn="l"/>
              </a:tabLst>
            </a:pPr>
            <a:r>
              <a:rPr lang="en-US" altLang="zh-CN" sz="2795" b="1" dirty="0" smtClean="0">
                <a:solidFill>
                  <a:srgbClr val="000066"/>
                </a:solidFill>
                <a:latin typeface="Corbel" pitchFamily="18" charset="0"/>
                <a:cs typeface="Corbel" pitchFamily="18" charset="0"/>
              </a:rPr>
              <a:t>}A;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689600" y="2324100"/>
            <a:ext cx="1295400" cy="240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92100" algn="l"/>
              </a:tabLst>
            </a:pPr>
            <a:r>
              <a:rPr lang="en-US" altLang="zh-CN" sz="2798" b="1" dirty="0" smtClean="0">
                <a:solidFill>
                  <a:srgbClr val="000066"/>
                </a:solidFill>
                <a:latin typeface="Corbel" pitchFamily="18" charset="0"/>
                <a:cs typeface="Corbel" pitchFamily="18" charset="0"/>
              </a:rPr>
              <a:t>struct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b="1" dirty="0" smtClean="0">
                <a:solidFill>
                  <a:srgbClr val="000066"/>
                </a:solidFill>
                <a:latin typeface="Corbel" pitchFamily="18" charset="0"/>
                <a:cs typeface="Corbel" pitchFamily="18" charset="0"/>
              </a:rPr>
              <a:t>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92100" algn="l"/>
              </a:tabLst>
            </a:pPr>
            <a:r>
              <a:rPr lang="en-US" altLang="zh-CN" sz="2795" b="1" dirty="0" smtClean="0">
                <a:solidFill>
                  <a:srgbClr val="000066"/>
                </a:solidFill>
                <a:latin typeface="Corbel" pitchFamily="18" charset="0"/>
                <a:cs typeface="Corbel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66"/>
                </a:solidFill>
                <a:latin typeface="Corbel" pitchFamily="18" charset="0"/>
                <a:cs typeface="Corbel" pitchFamily="18" charset="0"/>
              </a:rPr>
              <a:t>char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66"/>
                </a:solidFill>
                <a:latin typeface="Corbel" pitchFamily="18" charset="0"/>
                <a:cs typeface="Corbel" pitchFamily="18" charset="0"/>
              </a:rPr>
              <a:t>c;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66"/>
                </a:solidFill>
                <a:latin typeface="Corbel" pitchFamily="18" charset="0"/>
                <a:cs typeface="Corbel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66"/>
                </a:solidFill>
                <a:latin typeface="Corbel" pitchFamily="18" charset="0"/>
                <a:cs typeface="Corbel" pitchFamily="18" charset="0"/>
              </a:rPr>
              <a:t>n;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92100" algn="l"/>
              </a:tabLst>
            </a:pPr>
            <a:r>
              <a:rPr lang="en-US" altLang="zh-CN" sz="2795" b="1" dirty="0" smtClean="0">
                <a:solidFill>
                  <a:srgbClr val="000066"/>
                </a:solidFill>
                <a:latin typeface="Corbel" pitchFamily="18" charset="0"/>
                <a:cs typeface="Corbel" pitchFamily="18" charset="0"/>
              </a:rPr>
              <a:t>}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66"/>
                </a:solidFill>
                <a:latin typeface="Corbel" pitchFamily="18" charset="0"/>
                <a:cs typeface="Corbel" pitchFamily="18" charset="0"/>
              </a:rPr>
              <a:t>B;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790700" y="5308600"/>
            <a:ext cx="97028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9563100" algn="l"/>
              </a:tabLst>
            </a:pPr>
            <a:r>
              <a:rPr lang="en-US" altLang="zh-CN" sz="2795" b="1" dirty="0" smtClean="0">
                <a:solidFill>
                  <a:srgbClr val="000066"/>
                </a:solidFill>
                <a:latin typeface="Corbel" pitchFamily="18" charset="0"/>
                <a:cs typeface="Corbel" pitchFamily="18" charset="0"/>
              </a:rPr>
              <a:t>A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66"/>
                </a:solidFill>
                <a:latin typeface="Corbel" pitchFamily="18" charset="0"/>
                <a:cs typeface="Corbel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000066"/>
                </a:solidFill>
                <a:latin typeface="Corbel" pitchFamily="18" charset="0"/>
                <a:cs typeface="Corbel" pitchFamily="18" charset="0"/>
              </a:rPr>
              <a:t>B;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9563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20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137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282700" y="1041400"/>
            <a:ext cx="92329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255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根据结构体的类型，可以定义相应的结构体指针变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511300" y="1485900"/>
            <a:ext cx="4953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量.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62200" y="2197100"/>
            <a:ext cx="60452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Complex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c1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{1.4,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2.5};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798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Complex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&amp;c1;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98600" y="3200400"/>
            <a:ext cx="1219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总结：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981200" y="3683000"/>
            <a:ext cx="8051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1.结构体也是一种数据类型，所以也有相应的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498600" y="4178300"/>
            <a:ext cx="17145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指针类型.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981200" y="4660900"/>
            <a:ext cx="8458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2.结构体指针和其他类型的指针性质基本相同，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498600" y="5156200"/>
            <a:ext cx="2946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因为它也是指针.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21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55600"/>
            <a:ext cx="82931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5715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  <a:p>
            <a:pPr>
              <a:lnSpc>
                <a:spcPts val="4400"/>
              </a:lnSpc>
              <a:tabLst>
                <a:tab pos="571500" algn="l"/>
              </a:tabLst>
            </a:pPr>
            <a:r>
              <a:rPr lang="en-US" altLang="zh-CN" dirty="0" smtClean="0"/>
              <a:t>	</a:t>
            </a: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若是普通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结构体变量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，则访问其成员的方式为：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397000" y="16383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2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689100" y="1511300"/>
            <a:ext cx="2819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结构体变量名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成员名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066800" y="2057400"/>
            <a:ext cx="8064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若是通过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结构体指针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访问结构体对象，则形式为：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97000" y="2832100"/>
            <a:ext cx="1143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2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/>
            </a:pPr>
            <a:r>
              <a:rPr lang="en-US" altLang="zh-CN" sz="192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689100" y="2705100"/>
            <a:ext cx="35814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结构体指针名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-&gt;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成员名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（*结构体指针名）.成员名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286000" y="4965700"/>
            <a:ext cx="19558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c1.imag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2.1;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c1.real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3.4;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019800" y="4978400"/>
            <a:ext cx="13970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c2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-&gt;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real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c2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-&gt;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imag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(*c2).real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(*c2).imag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556500" y="4978400"/>
            <a:ext cx="1397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835900" y="4978400"/>
            <a:ext cx="5588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4.5;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5.6;</a:t>
            </a:r>
          </a:p>
          <a:p>
            <a:pPr>
              <a:lnSpc>
                <a:spcPts val="24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6.7;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5.9;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066800" y="3810000"/>
            <a:ext cx="88900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219200" algn="l"/>
              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例：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Complex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c1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;</a:t>
            </a:r>
          </a:p>
          <a:p>
            <a:pPr>
              <a:lnSpc>
                <a:spcPts val="1700"/>
              </a:lnSpc>
              <a:tabLst>
                <a:tab pos="1219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struct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Complex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c2;</a:t>
            </a:r>
          </a:p>
          <a:p>
            <a:pPr>
              <a:lnSpc>
                <a:spcPts val="2400"/>
              </a:lnSpc>
              <a:tabLst>
                <a:tab pos="1219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c2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(struct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Complex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*)malloc(sizeof(struct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Complex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2045AE"/>
                </a:solidFill>
                <a:latin typeface="Consolas" pitchFamily="18" charset="0"/>
                <a:cs typeface="Consolas" pitchFamily="18" charset="0"/>
              </a:rPr>
              <a:t>));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47381" y="3822953"/>
            <a:ext cx="3744468" cy="830580"/>
          </a:xfrm>
          <a:custGeom>
            <a:avLst/>
            <a:gdLst>
              <a:gd name="connsiteX0" fmla="*/ 0 w 3744468"/>
              <a:gd name="connsiteY0" fmla="*/ 830580 h 830580"/>
              <a:gd name="connsiteX1" fmla="*/ 3744468 w 3744468"/>
              <a:gd name="connsiteY1" fmla="*/ 830580 h 830580"/>
              <a:gd name="connsiteX2" fmla="*/ 3744468 w 3744468"/>
              <a:gd name="connsiteY2" fmla="*/ 0 h 830580"/>
              <a:gd name="connsiteX3" fmla="*/ 0 w 3744468"/>
              <a:gd name="connsiteY3" fmla="*/ 0 h 830580"/>
              <a:gd name="connsiteX4" fmla="*/ 0 w 3744468"/>
              <a:gd name="connsiteY4" fmla="*/ 830580 h 830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44468" h="830580">
                <a:moveTo>
                  <a:pt x="0" y="830580"/>
                </a:moveTo>
                <a:lnTo>
                  <a:pt x="3744468" y="830580"/>
                </a:lnTo>
                <a:lnTo>
                  <a:pt x="3744468" y="0"/>
                </a:lnTo>
                <a:lnTo>
                  <a:pt x="0" y="0"/>
                </a:lnTo>
                <a:lnTo>
                  <a:pt x="0" y="83058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228331" y="3803903"/>
            <a:ext cx="3782568" cy="868680"/>
          </a:xfrm>
          <a:custGeom>
            <a:avLst/>
            <a:gdLst>
              <a:gd name="connsiteX0" fmla="*/ 19050 w 3782568"/>
              <a:gd name="connsiteY0" fmla="*/ 849630 h 868680"/>
              <a:gd name="connsiteX1" fmla="*/ 3763518 w 3782568"/>
              <a:gd name="connsiteY1" fmla="*/ 849630 h 868680"/>
              <a:gd name="connsiteX2" fmla="*/ 3763518 w 3782568"/>
              <a:gd name="connsiteY2" fmla="*/ 19050 h 868680"/>
              <a:gd name="connsiteX3" fmla="*/ 19050 w 3782568"/>
              <a:gd name="connsiteY3" fmla="*/ 19050 h 868680"/>
              <a:gd name="connsiteX4" fmla="*/ 19050 w 3782568"/>
              <a:gd name="connsiteY4" fmla="*/ 849630 h 8686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82568" h="868680">
                <a:moveTo>
                  <a:pt x="19050" y="849630"/>
                </a:moveTo>
                <a:lnTo>
                  <a:pt x="3763518" y="849630"/>
                </a:lnTo>
                <a:lnTo>
                  <a:pt x="3763518" y="19050"/>
                </a:lnTo>
                <a:lnTo>
                  <a:pt x="19050" y="19050"/>
                </a:lnTo>
                <a:lnTo>
                  <a:pt x="19050" y="84963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6719316" y="3835907"/>
            <a:ext cx="336804" cy="769620"/>
          </a:xfrm>
          <a:custGeom>
            <a:avLst/>
            <a:gdLst>
              <a:gd name="connsiteX0" fmla="*/ 25145 w 336804"/>
              <a:gd name="connsiteY0" fmla="*/ 25146 h 769620"/>
              <a:gd name="connsiteX1" fmla="*/ 168402 w 336804"/>
              <a:gd name="connsiteY1" fmla="*/ 84963 h 769620"/>
              <a:gd name="connsiteX2" fmla="*/ 168402 w 336804"/>
              <a:gd name="connsiteY2" fmla="*/ 324993 h 769620"/>
              <a:gd name="connsiteX3" fmla="*/ 311657 w 336804"/>
              <a:gd name="connsiteY3" fmla="*/ 384810 h 769620"/>
              <a:gd name="connsiteX4" fmla="*/ 168402 w 336804"/>
              <a:gd name="connsiteY4" fmla="*/ 444627 h 769620"/>
              <a:gd name="connsiteX5" fmla="*/ 168402 w 336804"/>
              <a:gd name="connsiteY5" fmla="*/ 684657 h 769620"/>
              <a:gd name="connsiteX6" fmla="*/ 25145 w 336804"/>
              <a:gd name="connsiteY6" fmla="*/ 744474 h 769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36804" h="769620">
                <a:moveTo>
                  <a:pt x="25145" y="25146"/>
                </a:moveTo>
                <a:cubicBezTo>
                  <a:pt x="104266" y="25146"/>
                  <a:pt x="168402" y="51943"/>
                  <a:pt x="168402" y="84963"/>
                </a:cubicBezTo>
                <a:lnTo>
                  <a:pt x="168402" y="324993"/>
                </a:lnTo>
                <a:cubicBezTo>
                  <a:pt x="168402" y="358013"/>
                  <a:pt x="232536" y="384810"/>
                  <a:pt x="311657" y="384810"/>
                </a:cubicBezTo>
                <a:cubicBezTo>
                  <a:pt x="232536" y="384810"/>
                  <a:pt x="168402" y="411607"/>
                  <a:pt x="168402" y="444627"/>
                </a:cubicBezTo>
                <a:lnTo>
                  <a:pt x="168402" y="684657"/>
                </a:lnTo>
                <a:cubicBezTo>
                  <a:pt x="168402" y="717677"/>
                  <a:pt x="104266" y="744474"/>
                  <a:pt x="25145" y="744474"/>
                </a:cubicBezTo>
              </a:path>
            </a:pathLst>
          </a:custGeom>
          <a:ln w="50800">
            <a:solidFill>
              <a:srgbClr val="FF33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0" y="3733800"/>
            <a:ext cx="4064000" cy="11303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95300" y="431800"/>
            <a:ext cx="8547100" cy="316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635000" algn="l"/>
                <a:tab pos="1092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6350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可以将结构作为参数传递给函数，也可以定义返</a:t>
            </a:r>
          </a:p>
          <a:p>
            <a:pPr>
              <a:lnSpc>
                <a:spcPts val="4500"/>
              </a:lnSpc>
              <a:tabLst>
                <a:tab pos="635000" algn="l"/>
                <a:tab pos="10922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回结构值的函数。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6350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结构作为函数参数有三种不同方法：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635000" algn="l"/>
                <a:tab pos="10922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将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结构成员的值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传递给函数处理。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587500" y="3695700"/>
            <a:ext cx="52197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将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整个结构作为参数值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传递给函数。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将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结构指针变量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做函数的参数。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327900" y="3860800"/>
            <a:ext cx="35560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把结构作为整体来处理，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但作用方式和效果不同。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469900"/>
            <a:ext cx="6997700" cy="422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003300" algn="l"/>
                <a:tab pos="1333500" algn="l"/>
                <a:tab pos="17653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  <a:p>
            <a:pPr>
              <a:lnSpc>
                <a:spcPts val="3900"/>
              </a:lnSpc>
              <a:tabLst>
                <a:tab pos="1003300" algn="l"/>
                <a:tab pos="1333500" algn="l"/>
                <a:tab pos="17653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结构体也是一种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数据类型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003300" algn="l"/>
                <a:tab pos="1333500" algn="l"/>
                <a:tab pos="1765300" algn="l"/>
              </a:tabLst>
            </a:pPr>
            <a:r>
              <a:rPr lang="en-US" altLang="zh-CN" dirty="0" smtClean="0"/>
              <a:t>		</a:t>
            </a: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可以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定义该类型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的变量、数组、指针……</a:t>
            </a:r>
          </a:p>
          <a:p>
            <a:pPr>
              <a:lnSpc>
                <a:spcPts val="3100"/>
              </a:lnSpc>
              <a:tabLst>
                <a:tab pos="1003300" algn="l"/>
                <a:tab pos="1333500" algn="l"/>
                <a:tab pos="1765300" algn="l"/>
              </a:tabLst>
            </a:pPr>
            <a:r>
              <a:rPr lang="en-US" altLang="zh-CN" dirty="0" smtClean="0"/>
              <a:t>	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可以做函数的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参数类型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和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返回值类型</a:t>
            </a:r>
          </a:p>
          <a:p>
            <a:pPr>
              <a:lnSpc>
                <a:spcPts val="3100"/>
              </a:lnSpc>
              <a:tabLst>
                <a:tab pos="1003300" algn="l"/>
                <a:tab pos="1333500" algn="l"/>
                <a:tab pos="1765300" algn="l"/>
              </a:tabLst>
            </a:pPr>
            <a:r>
              <a:rPr lang="en-US" altLang="zh-CN" dirty="0" smtClean="0"/>
              <a:t>	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它的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成员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可以是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任意类型</a:t>
            </a:r>
          </a:p>
          <a:p>
            <a:pPr>
              <a:lnSpc>
                <a:spcPts val="2700"/>
              </a:lnSpc>
              <a:tabLst>
                <a:tab pos="1003300" algn="l"/>
                <a:tab pos="1333500" algn="l"/>
                <a:tab pos="1765300" algn="l"/>
              </a:tabLst>
            </a:pPr>
            <a:r>
              <a:rPr lang="en-US" altLang="zh-CN" dirty="0" smtClean="0"/>
              <a:t>			</a:t>
            </a:r>
            <a:r>
              <a:rPr lang="en-US" altLang="zh-CN" sz="1596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基本类型、数组、指针、结构体、共用体</a:t>
            </a:r>
            <a:r>
              <a:rPr lang="en-US" altLang="zh-CN" sz="2006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1003300" algn="l"/>
                <a:tab pos="1333500" algn="l"/>
                <a:tab pos="17653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0000FF"/>
                </a:solidFill>
                <a:latin typeface="Microsoft YaHei UI" pitchFamily="18" charset="0"/>
                <a:cs typeface="Microsoft YaHei UI" pitchFamily="18" charset="0"/>
              </a:rPr>
              <a:t>struct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类型的变量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003300" algn="l"/>
                <a:tab pos="1333500" algn="l"/>
                <a:tab pos="1765300" algn="l"/>
              </a:tabLst>
            </a:pPr>
            <a:r>
              <a:rPr lang="en-US" altLang="zh-CN" dirty="0" smtClean="0"/>
              <a:t>	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两个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结构体变量之间可以相互赋值</a:t>
            </a:r>
          </a:p>
          <a:p>
            <a:pPr>
              <a:lnSpc>
                <a:spcPts val="3100"/>
              </a:lnSpc>
              <a:tabLst>
                <a:tab pos="1003300" algn="l"/>
                <a:tab pos="1333500" algn="l"/>
                <a:tab pos="1765300" algn="l"/>
              </a:tabLst>
            </a:pPr>
            <a:r>
              <a:rPr lang="en-US" altLang="zh-CN" dirty="0" smtClean="0"/>
              <a:t>		</a:t>
            </a: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可以做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函数的形参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828800" y="4584700"/>
            <a:ext cx="2184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可以通过.或者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102100" y="4584700"/>
            <a:ext cx="1574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-&gt;访问成员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498600" y="5029200"/>
            <a:ext cx="99949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30200" algn="l"/>
                <a:tab pos="9867900" algn="l"/>
              </a:tabLst>
            </a:pPr>
            <a:r>
              <a:rPr lang="en-US" altLang="zh-CN" dirty="0" smtClean="0"/>
              <a:t>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可以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取地址&amp;</a:t>
            </a:r>
          </a:p>
          <a:p>
            <a:pPr>
              <a:lnSpc>
                <a:spcPts val="3100"/>
              </a:lnSpc>
              <a:tabLst>
                <a:tab pos="330200" algn="l"/>
                <a:tab pos="9867900" algn="l"/>
              </a:tabLst>
            </a:pPr>
            <a:r>
              <a:rPr lang="en-US" altLang="zh-CN" dirty="0" smtClean="0"/>
              <a:t>	</a:t>
            </a: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不可能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直接参与算术和比较运算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330200" algn="l"/>
                <a:tab pos="98679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面向对象和数据库是</a:t>
            </a:r>
            <a:r>
              <a:rPr lang="en-US" altLang="zh-CN" sz="2795" dirty="0" smtClean="0">
                <a:solidFill>
                  <a:srgbClr val="0000FF"/>
                </a:solidFill>
                <a:latin typeface="Microsoft YaHei UI" pitchFamily="18" charset="0"/>
                <a:cs typeface="Microsoft YaHei UI" pitchFamily="18" charset="0"/>
              </a:rPr>
              <a:t>struct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的思想的发展</a:t>
            </a:r>
          </a:p>
          <a:p>
            <a:pPr>
              <a:lnSpc>
                <a:spcPts val="2000"/>
              </a:lnSpc>
              <a:tabLst>
                <a:tab pos="330200" algn="l"/>
                <a:tab pos="98679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613392" y="3008376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189464" y="3008376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765535" y="3008376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7 w 533400"/>
              <a:gd name="connsiteY1" fmla="*/ 0 h 449579"/>
              <a:gd name="connsiteX2" fmla="*/ 533400 w 533400"/>
              <a:gd name="connsiteY2" fmla="*/ 224789 h 449579"/>
              <a:gd name="connsiteX3" fmla="*/ 297307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282695" y="2965704"/>
            <a:ext cx="6243827" cy="537971"/>
          </a:xfrm>
          <a:custGeom>
            <a:avLst/>
            <a:gdLst>
              <a:gd name="connsiteX0" fmla="*/ 14478 w 6243827"/>
              <a:gd name="connsiteY0" fmla="*/ 268985 h 537971"/>
              <a:gd name="connsiteX1" fmla="*/ 268986 w 6243827"/>
              <a:gd name="connsiteY1" fmla="*/ 14477 h 537971"/>
              <a:gd name="connsiteX2" fmla="*/ 5974842 w 6243827"/>
              <a:gd name="connsiteY2" fmla="*/ 14477 h 537971"/>
              <a:gd name="connsiteX3" fmla="*/ 6229350 w 6243827"/>
              <a:gd name="connsiteY3" fmla="*/ 268985 h 537971"/>
              <a:gd name="connsiteX4" fmla="*/ 6229350 w 6243827"/>
              <a:gd name="connsiteY4" fmla="*/ 268985 h 537971"/>
              <a:gd name="connsiteX5" fmla="*/ 5974842 w 6243827"/>
              <a:gd name="connsiteY5" fmla="*/ 523493 h 537971"/>
              <a:gd name="connsiteX6" fmla="*/ 268986 w 6243827"/>
              <a:gd name="connsiteY6" fmla="*/ 523493 h 537971"/>
              <a:gd name="connsiteX7" fmla="*/ 14478 w 6243827"/>
              <a:gd name="connsiteY7" fmla="*/ 268985 h 537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7" h="537971">
                <a:moveTo>
                  <a:pt x="14478" y="268985"/>
                </a:moveTo>
                <a:cubicBezTo>
                  <a:pt x="14478" y="128397"/>
                  <a:pt x="128397" y="14477"/>
                  <a:pt x="268986" y="14477"/>
                </a:cubicBezTo>
                <a:lnTo>
                  <a:pt x="5974842" y="14477"/>
                </a:lnTo>
                <a:cubicBezTo>
                  <a:pt x="6115431" y="14477"/>
                  <a:pt x="6229350" y="128397"/>
                  <a:pt x="6229350" y="268985"/>
                </a:cubicBezTo>
                <a:lnTo>
                  <a:pt x="6229350" y="268985"/>
                </a:lnTo>
                <a:cubicBezTo>
                  <a:pt x="6229350" y="409574"/>
                  <a:pt x="6115431" y="523493"/>
                  <a:pt x="5974842" y="523493"/>
                </a:cubicBezTo>
                <a:lnTo>
                  <a:pt x="268986" y="523493"/>
                </a:lnTo>
                <a:cubicBezTo>
                  <a:pt x="128397" y="523493"/>
                  <a:pt x="14478" y="409574"/>
                  <a:pt x="14478" y="26898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674620" y="2054351"/>
            <a:ext cx="6265164" cy="537972"/>
          </a:xfrm>
          <a:custGeom>
            <a:avLst/>
            <a:gdLst>
              <a:gd name="connsiteX0" fmla="*/ 14477 w 6265164"/>
              <a:gd name="connsiteY0" fmla="*/ 268986 h 537972"/>
              <a:gd name="connsiteX1" fmla="*/ 268985 w 6265164"/>
              <a:gd name="connsiteY1" fmla="*/ 14477 h 537972"/>
              <a:gd name="connsiteX2" fmla="*/ 5996177 w 6265164"/>
              <a:gd name="connsiteY2" fmla="*/ 14477 h 537972"/>
              <a:gd name="connsiteX3" fmla="*/ 6250686 w 6265164"/>
              <a:gd name="connsiteY3" fmla="*/ 268986 h 537972"/>
              <a:gd name="connsiteX4" fmla="*/ 6250686 w 6265164"/>
              <a:gd name="connsiteY4" fmla="*/ 268986 h 537972"/>
              <a:gd name="connsiteX5" fmla="*/ 5996177 w 6265164"/>
              <a:gd name="connsiteY5" fmla="*/ 523494 h 537972"/>
              <a:gd name="connsiteX6" fmla="*/ 268985 w 6265164"/>
              <a:gd name="connsiteY6" fmla="*/ 523494 h 537972"/>
              <a:gd name="connsiteX7" fmla="*/ 14477 w 6265164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96177" y="14477"/>
                </a:lnTo>
                <a:cubicBezTo>
                  <a:pt x="6136766" y="14477"/>
                  <a:pt x="6250686" y="128397"/>
                  <a:pt x="6250686" y="268986"/>
                </a:cubicBezTo>
                <a:lnTo>
                  <a:pt x="6250686" y="268986"/>
                </a:lnTo>
                <a:cubicBezTo>
                  <a:pt x="6250686" y="409575"/>
                  <a:pt x="6136766" y="523494"/>
                  <a:pt x="5996177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56787" y="4032503"/>
            <a:ext cx="6233159" cy="536448"/>
          </a:xfrm>
          <a:custGeom>
            <a:avLst/>
            <a:gdLst>
              <a:gd name="connsiteX0" fmla="*/ 14478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2 w 6233159"/>
              <a:gd name="connsiteY3" fmla="*/ 268224 h 536448"/>
              <a:gd name="connsiteX4" fmla="*/ 6218682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8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8" y="268224"/>
                </a:moveTo>
                <a:cubicBezTo>
                  <a:pt x="14478" y="128142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2" y="128142"/>
                  <a:pt x="6218682" y="268224"/>
                </a:cubicBezTo>
                <a:lnTo>
                  <a:pt x="6218682" y="268224"/>
                </a:lnTo>
                <a:cubicBezTo>
                  <a:pt x="6218682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8" y="408305"/>
                  <a:pt x="14478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709672" y="5003291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80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80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80" y="14478"/>
                </a:lnTo>
                <a:cubicBezTo>
                  <a:pt x="6266560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0" y="521970"/>
                  <a:pt x="6126480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78200" cy="49530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75800" y="2971800"/>
            <a:ext cx="1816100" cy="5715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24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本讲授课内容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454400" y="3073400"/>
            <a:ext cx="1828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结构体的内存分配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844800" y="2171700"/>
            <a:ext cx="685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429000" y="4140200"/>
            <a:ext cx="685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共用体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882900" y="5118100"/>
            <a:ext cx="457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枚举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03070" y="1088897"/>
            <a:ext cx="3456432" cy="3421380"/>
          </a:xfrm>
          <a:custGeom>
            <a:avLst/>
            <a:gdLst>
              <a:gd name="connsiteX0" fmla="*/ 0 w 3456432"/>
              <a:gd name="connsiteY0" fmla="*/ 3421380 h 3421380"/>
              <a:gd name="connsiteX1" fmla="*/ 3456432 w 3456432"/>
              <a:gd name="connsiteY1" fmla="*/ 3421380 h 3421380"/>
              <a:gd name="connsiteX2" fmla="*/ 3456432 w 3456432"/>
              <a:gd name="connsiteY2" fmla="*/ 0 h 3421380"/>
              <a:gd name="connsiteX3" fmla="*/ 0 w 3456432"/>
              <a:gd name="connsiteY3" fmla="*/ 0 h 3421380"/>
              <a:gd name="connsiteX4" fmla="*/ 0 w 3456432"/>
              <a:gd name="connsiteY4" fmla="*/ 3421380 h 34213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56432" h="3421380">
                <a:moveTo>
                  <a:pt x="0" y="3421380"/>
                </a:moveTo>
                <a:lnTo>
                  <a:pt x="3456432" y="3421380"/>
                </a:lnTo>
                <a:lnTo>
                  <a:pt x="3456432" y="0"/>
                </a:lnTo>
                <a:lnTo>
                  <a:pt x="0" y="0"/>
                </a:lnTo>
                <a:lnTo>
                  <a:pt x="0" y="342138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684020" y="1069847"/>
            <a:ext cx="3494532" cy="3459480"/>
          </a:xfrm>
          <a:custGeom>
            <a:avLst/>
            <a:gdLst>
              <a:gd name="connsiteX0" fmla="*/ 19050 w 3494532"/>
              <a:gd name="connsiteY0" fmla="*/ 3440430 h 3459480"/>
              <a:gd name="connsiteX1" fmla="*/ 3475482 w 3494532"/>
              <a:gd name="connsiteY1" fmla="*/ 3440430 h 3459480"/>
              <a:gd name="connsiteX2" fmla="*/ 3475482 w 3494532"/>
              <a:gd name="connsiteY2" fmla="*/ 19050 h 3459480"/>
              <a:gd name="connsiteX3" fmla="*/ 19050 w 3494532"/>
              <a:gd name="connsiteY3" fmla="*/ 19050 h 3459480"/>
              <a:gd name="connsiteX4" fmla="*/ 19050 w 3494532"/>
              <a:gd name="connsiteY4" fmla="*/ 3440430 h 3459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94532" h="3459480">
                <a:moveTo>
                  <a:pt x="19050" y="3440430"/>
                </a:moveTo>
                <a:lnTo>
                  <a:pt x="3475482" y="3440430"/>
                </a:lnTo>
                <a:lnTo>
                  <a:pt x="3475482" y="19050"/>
                </a:lnTo>
                <a:lnTo>
                  <a:pt x="19050" y="19050"/>
                </a:lnTo>
                <a:lnTo>
                  <a:pt x="19050" y="344043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977900"/>
            <a:ext cx="3746500" cy="36703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342900"/>
            <a:ext cx="3657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结构体的内存分配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790700" y="1295400"/>
            <a:ext cx="2794000" cy="256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914400" algn="l"/>
              </a:tabLst>
            </a:pPr>
            <a:r>
              <a:rPr lang="en-US" altLang="zh-CN" sz="30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struct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914400" algn="l"/>
              </a:tabLst>
            </a:pPr>
            <a:r>
              <a:rPr lang="en-US" altLang="zh-CN" sz="30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914400" algn="l"/>
              </a:tabLst>
            </a:pPr>
            <a:r>
              <a:rPr lang="en-US" altLang="zh-CN" dirty="0" smtClean="0"/>
              <a:t>	</a:t>
            </a:r>
            <a:r>
              <a:rPr lang="en-US" altLang="zh-CN" sz="30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914400" algn="l"/>
              </a:tabLst>
            </a:pPr>
            <a:r>
              <a:rPr lang="en-US" altLang="zh-CN" dirty="0" smtClean="0"/>
              <a:t>	</a:t>
            </a:r>
            <a:r>
              <a:rPr lang="en-US" altLang="zh-CN" sz="30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30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914400" algn="l"/>
              </a:tabLst>
            </a:pPr>
            <a:r>
              <a:rPr lang="en-US" altLang="zh-CN" dirty="0" smtClean="0"/>
              <a:t>	</a:t>
            </a:r>
            <a:r>
              <a:rPr lang="en-US" altLang="zh-CN" sz="30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90700" y="3962400"/>
            <a:ext cx="8255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248400" y="1422400"/>
            <a:ext cx="2298700" cy="229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sizeof(A)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/>
            </a:pPr>
            <a:r>
              <a:rPr lang="en-US" altLang="zh-CN" sz="30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sizeof(A.a)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30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sizeof(A.b)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30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sizeof(A.c)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30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sizeof(A)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=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763000" y="1422400"/>
            <a:ext cx="838200" cy="229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?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/>
            </a:pPr>
            <a:r>
              <a:rPr lang="en-US" altLang="zh-CN" sz="30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30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30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30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8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30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13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?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248400" y="3987800"/>
            <a:ext cx="2921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3000" b="1" dirty="0" smtClean="0">
                <a:solidFill>
                  <a:srgbClr val="00B050"/>
                </a:solidFill>
                <a:latin typeface="Consolas" pitchFamily="18" charset="0"/>
                <a:cs typeface="Consolas" pitchFamily="18" charset="0"/>
              </a:rPr>
              <a:t>sizeof(A)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 smtClean="0">
                <a:solidFill>
                  <a:srgbClr val="00B05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 smtClean="0">
                <a:solidFill>
                  <a:srgbClr val="00B050"/>
                </a:solidFill>
                <a:latin typeface="Consolas" pitchFamily="18" charset="0"/>
                <a:cs typeface="Consolas" pitchFamily="18" charset="0"/>
              </a:rPr>
              <a:t>16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358900" y="5003800"/>
            <a:ext cx="101473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457200" algn="l"/>
                <a:tab pos="9994900" algn="l"/>
              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262626"/>
                </a:solidFill>
                <a:latin typeface="Microsoft YaHei UI" pitchFamily="18" charset="0"/>
                <a:cs typeface="Microsoft YaHei UI" pitchFamily="18" charset="0"/>
              </a:rPr>
              <a:t>结构所占的实际空间一般是按照编译器默认对齐方式（对</a:t>
            </a:r>
          </a:p>
          <a:p>
            <a:pPr>
              <a:lnSpc>
                <a:spcPts val="3300"/>
              </a:lnSpc>
              <a:tabLst>
                <a:tab pos="457200" algn="l"/>
                <a:tab pos="9994900" algn="l"/>
              </a:tabLst>
            </a:pPr>
            <a:r>
              <a:rPr lang="en-US" altLang="zh-CN" dirty="0" smtClean="0"/>
              <a:t>	</a:t>
            </a:r>
            <a:r>
              <a:rPr lang="en-US" altLang="zh-CN" sz="2798" b="1" dirty="0" smtClean="0">
                <a:solidFill>
                  <a:srgbClr val="262626"/>
                </a:solidFill>
                <a:latin typeface="Microsoft YaHei UI" pitchFamily="18" charset="0"/>
                <a:cs typeface="Microsoft YaHei UI" pitchFamily="18" charset="0"/>
              </a:rPr>
              <a:t>齐系数）来进行内存分配的。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457200" algn="l"/>
                <a:tab pos="99949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26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3657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结构体的内存分配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143000" y="1536700"/>
            <a:ext cx="97536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判断结构体成员的大小是否小于等于对齐系数，小于等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371600" y="1943100"/>
            <a:ext cx="38735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于执行到2，否则到3；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143000" y="2616200"/>
            <a:ext cx="97536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228600" algn="l"/>
              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判断预存放结构体成员的首地址相对于结构体首地址的</a:t>
            </a:r>
          </a:p>
          <a:p>
            <a:pPr>
              <a:lnSpc>
                <a:spcPts val="32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偏移量是否是本成员大小的整数倍，若是则存放本成员，</a:t>
            </a:r>
          </a:p>
          <a:p>
            <a:pPr>
              <a:lnSpc>
                <a:spcPts val="32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否则到4；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143000" y="4076700"/>
            <a:ext cx="97536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228600" algn="l"/>
              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判断预存放结构体成员的首地址相对于结构体首地址的</a:t>
            </a:r>
          </a:p>
          <a:p>
            <a:pPr>
              <a:lnSpc>
                <a:spcPts val="32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偏移量是否是对齐系数的整数倍，若是则存放本成员，否</a:t>
            </a:r>
          </a:p>
          <a:p>
            <a:pPr>
              <a:lnSpc>
                <a:spcPts val="32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则到4；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143000" y="5511800"/>
            <a:ext cx="97536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在本成员和上一个成员之间填充一定的空字节以达到整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71600" y="5918200"/>
            <a:ext cx="4572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数倍的要求再存放本成员。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11200" y="914400"/>
            <a:ext cx="3251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成员的对齐步骤：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27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3657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结构体的内存分配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143000" y="1536700"/>
            <a:ext cx="97536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判断结构体成员中最大成员的大小是否小于等于对齐系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371600" y="1943100"/>
            <a:ext cx="57785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数，小于等于执行到2，否则到3；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143000" y="2578100"/>
            <a:ext cx="97536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判断结构体各成员成员对齐后长度之和是否是最大成员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371600" y="2997200"/>
            <a:ext cx="82169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大小的整数倍，是则不进行整体对齐，否则到4；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143000" y="3632200"/>
            <a:ext cx="97536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判断结构体各成员成员对齐后长度之后是否是对齐系数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71600" y="4051300"/>
            <a:ext cx="74549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的整数倍，是则不进行整体对齐，否则到4；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143000" y="4686300"/>
            <a:ext cx="97536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</a:t>
            </a:r>
            <a:r>
              <a:rPr lang="en-US" altLang="zh-CN" sz="3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在最后一个成员后填充一定的空字节以达到整数倍的要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371600" y="5105400"/>
            <a:ext cx="3429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求，整体对齐完成。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711200" y="914400"/>
            <a:ext cx="3251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整体的对齐步骤：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342900"/>
            <a:ext cx="3657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结构体的内存分配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066800" y="1244600"/>
            <a:ext cx="21717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使用伪指令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352800" y="1244600"/>
            <a:ext cx="56134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#pragma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pack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(n)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设置对齐系数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70000" y="2032000"/>
            <a:ext cx="10223500" cy="477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1041400" algn="l"/>
                <a:tab pos="1143000" algn="l"/>
                <a:tab pos="10083800" algn="l"/>
              </a:tabLst>
            </a:pPr>
            <a:r>
              <a:rPr lang="en-US" altLang="zh-CN" dirty="0" smtClean="0"/>
              <a:t>		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</a:t>
            </a:r>
            <a:r>
              <a:rPr lang="en-US" altLang="zh-CN" sz="3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（1、2、4、8、16）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1041400" algn="l"/>
                <a:tab pos="1143000" algn="l"/>
                <a:tab pos="10083800" algn="l"/>
              </a:tabLst>
            </a:pPr>
            <a:r>
              <a:rPr lang="en-US" altLang="zh-CN" dirty="0" smtClean="0"/>
              <a:t>	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例：#pragma</a:t>
            </a:r>
            <a:r>
              <a:rPr lang="en-US" altLang="zh-CN" sz="3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pack</a:t>
            </a:r>
            <a:r>
              <a:rPr lang="en-US" altLang="zh-CN" sz="3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(4)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1041400" algn="l"/>
                <a:tab pos="1143000" algn="l"/>
                <a:tab pos="10083800" algn="l"/>
              </a:tabLst>
            </a:pPr>
            <a:r>
              <a:rPr lang="en-US" altLang="zh-CN" dirty="0" smtClean="0"/>
              <a:t>	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C编译器将按照4个字节进行对齐。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1041400" algn="l"/>
                <a:tab pos="1143000" algn="l"/>
                <a:tab pos="10083800" algn="l"/>
              </a:tabLst>
            </a:pP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*当n取值非法时伪指令无效。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1041400" algn="l"/>
                <a:tab pos="1143000" algn="l"/>
                <a:tab pos="100838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206500" y="1219200"/>
            <a:ext cx="56769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掌握结构体数据类型的定义语法。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掌握三种结构体变量定义语法。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掌握结构体对象成员的访问方式。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206500" y="3060700"/>
            <a:ext cx="67310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掌握结构体对象数组的定义、使用方法。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掌握共用体类型定义、变量的使用。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掌握枚举类型变量的使用。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本讲教学目标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29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3657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结构体的内存分配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003300" y="1168400"/>
            <a:ext cx="97917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当结构体中某成员为数组时，则在处理结构体的对齐时，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31900" y="1587500"/>
            <a:ext cx="8763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该成员数组在求整数倍关系时使用数组类型的大小。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003300" y="2895600"/>
            <a:ext cx="97536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228600" algn="l"/>
              </a:tabLst>
            </a:pP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当结构体中某成员为结构体时，则在处理结构体的对齐</a:t>
            </a:r>
          </a:p>
          <a:p>
            <a:pPr>
              <a:lnSpc>
                <a:spcPts val="32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时，该成员结构体在求整数倍关系时使用该成员结构体中</a:t>
            </a:r>
          </a:p>
          <a:p>
            <a:pPr>
              <a:lnSpc>
                <a:spcPts val="32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最大成员的大小。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342900"/>
            <a:ext cx="3657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结构体的内存分配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003300" y="1193800"/>
            <a:ext cx="25527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对齐的好处：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对齐的坏处：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683000" y="1193800"/>
            <a:ext cx="41910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便于成员寻址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/>
            </a:pP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内存浪费（存在空字节）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003300" y="3200400"/>
            <a:ext cx="10490200" cy="355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10350500" algn="l"/>
              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注：不同的编译器、平台，对齐方式会有变化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0350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534143" y="4084320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7 w 533400"/>
              <a:gd name="connsiteY1" fmla="*/ 0 h 449579"/>
              <a:gd name="connsiteX2" fmla="*/ 533400 w 533400"/>
              <a:gd name="connsiteY2" fmla="*/ 224789 h 449579"/>
              <a:gd name="connsiteX3" fmla="*/ 297307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0110216" y="4084320"/>
            <a:ext cx="531876" cy="449579"/>
          </a:xfrm>
          <a:custGeom>
            <a:avLst/>
            <a:gdLst>
              <a:gd name="connsiteX0" fmla="*/ 0 w 531876"/>
              <a:gd name="connsiteY0" fmla="*/ 0 h 449579"/>
              <a:gd name="connsiteX1" fmla="*/ 295782 w 531876"/>
              <a:gd name="connsiteY1" fmla="*/ 0 h 449579"/>
              <a:gd name="connsiteX2" fmla="*/ 531876 w 531876"/>
              <a:gd name="connsiteY2" fmla="*/ 224789 h 449579"/>
              <a:gd name="connsiteX3" fmla="*/ 295782 w 531876"/>
              <a:gd name="connsiteY3" fmla="*/ 449579 h 449579"/>
              <a:gd name="connsiteX4" fmla="*/ 0 w 531876"/>
              <a:gd name="connsiteY4" fmla="*/ 449579 h 449579"/>
              <a:gd name="connsiteX5" fmla="*/ 236092 w 531876"/>
              <a:gd name="connsiteY5" fmla="*/ 224789 h 449579"/>
              <a:gd name="connsiteX6" fmla="*/ 0 w 531876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1876" h="449579">
                <a:moveTo>
                  <a:pt x="0" y="0"/>
                </a:moveTo>
                <a:lnTo>
                  <a:pt x="295782" y="0"/>
                </a:lnTo>
                <a:lnTo>
                  <a:pt x="531876" y="224789"/>
                </a:lnTo>
                <a:lnTo>
                  <a:pt x="295782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684764" y="4084320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282695" y="2965704"/>
            <a:ext cx="6243827" cy="537971"/>
          </a:xfrm>
          <a:custGeom>
            <a:avLst/>
            <a:gdLst>
              <a:gd name="connsiteX0" fmla="*/ 14478 w 6243827"/>
              <a:gd name="connsiteY0" fmla="*/ 268985 h 537971"/>
              <a:gd name="connsiteX1" fmla="*/ 268986 w 6243827"/>
              <a:gd name="connsiteY1" fmla="*/ 14477 h 537971"/>
              <a:gd name="connsiteX2" fmla="*/ 5974842 w 6243827"/>
              <a:gd name="connsiteY2" fmla="*/ 14477 h 537971"/>
              <a:gd name="connsiteX3" fmla="*/ 6229350 w 6243827"/>
              <a:gd name="connsiteY3" fmla="*/ 268985 h 537971"/>
              <a:gd name="connsiteX4" fmla="*/ 6229350 w 6243827"/>
              <a:gd name="connsiteY4" fmla="*/ 268985 h 537971"/>
              <a:gd name="connsiteX5" fmla="*/ 5974842 w 6243827"/>
              <a:gd name="connsiteY5" fmla="*/ 523493 h 537971"/>
              <a:gd name="connsiteX6" fmla="*/ 268986 w 6243827"/>
              <a:gd name="connsiteY6" fmla="*/ 523493 h 537971"/>
              <a:gd name="connsiteX7" fmla="*/ 14478 w 6243827"/>
              <a:gd name="connsiteY7" fmla="*/ 268985 h 537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7" h="537971">
                <a:moveTo>
                  <a:pt x="14478" y="268985"/>
                </a:moveTo>
                <a:cubicBezTo>
                  <a:pt x="14478" y="128397"/>
                  <a:pt x="128397" y="14477"/>
                  <a:pt x="268986" y="14477"/>
                </a:cubicBezTo>
                <a:lnTo>
                  <a:pt x="5974842" y="14477"/>
                </a:lnTo>
                <a:cubicBezTo>
                  <a:pt x="6115431" y="14477"/>
                  <a:pt x="6229350" y="128397"/>
                  <a:pt x="6229350" y="268985"/>
                </a:cubicBezTo>
                <a:lnTo>
                  <a:pt x="6229350" y="268985"/>
                </a:lnTo>
                <a:cubicBezTo>
                  <a:pt x="6229350" y="409574"/>
                  <a:pt x="6115431" y="523493"/>
                  <a:pt x="5974842" y="523493"/>
                </a:cubicBezTo>
                <a:lnTo>
                  <a:pt x="268986" y="523493"/>
                </a:lnTo>
                <a:cubicBezTo>
                  <a:pt x="128397" y="523493"/>
                  <a:pt x="14478" y="409574"/>
                  <a:pt x="14478" y="26898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674620" y="2054351"/>
            <a:ext cx="6265164" cy="537972"/>
          </a:xfrm>
          <a:custGeom>
            <a:avLst/>
            <a:gdLst>
              <a:gd name="connsiteX0" fmla="*/ 14477 w 6265164"/>
              <a:gd name="connsiteY0" fmla="*/ 268986 h 537972"/>
              <a:gd name="connsiteX1" fmla="*/ 268985 w 6265164"/>
              <a:gd name="connsiteY1" fmla="*/ 14477 h 537972"/>
              <a:gd name="connsiteX2" fmla="*/ 5996177 w 6265164"/>
              <a:gd name="connsiteY2" fmla="*/ 14477 h 537972"/>
              <a:gd name="connsiteX3" fmla="*/ 6250686 w 6265164"/>
              <a:gd name="connsiteY3" fmla="*/ 268986 h 537972"/>
              <a:gd name="connsiteX4" fmla="*/ 6250686 w 6265164"/>
              <a:gd name="connsiteY4" fmla="*/ 268986 h 537972"/>
              <a:gd name="connsiteX5" fmla="*/ 5996177 w 6265164"/>
              <a:gd name="connsiteY5" fmla="*/ 523494 h 537972"/>
              <a:gd name="connsiteX6" fmla="*/ 268985 w 6265164"/>
              <a:gd name="connsiteY6" fmla="*/ 523494 h 537972"/>
              <a:gd name="connsiteX7" fmla="*/ 14477 w 6265164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96177" y="14477"/>
                </a:lnTo>
                <a:cubicBezTo>
                  <a:pt x="6136766" y="14477"/>
                  <a:pt x="6250686" y="128397"/>
                  <a:pt x="6250686" y="268986"/>
                </a:cubicBezTo>
                <a:lnTo>
                  <a:pt x="6250686" y="268986"/>
                </a:lnTo>
                <a:cubicBezTo>
                  <a:pt x="6250686" y="409575"/>
                  <a:pt x="6136766" y="523494"/>
                  <a:pt x="5996177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56787" y="4032503"/>
            <a:ext cx="6233159" cy="536448"/>
          </a:xfrm>
          <a:custGeom>
            <a:avLst/>
            <a:gdLst>
              <a:gd name="connsiteX0" fmla="*/ 14478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2 w 6233159"/>
              <a:gd name="connsiteY3" fmla="*/ 268224 h 536448"/>
              <a:gd name="connsiteX4" fmla="*/ 6218682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8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8" y="268224"/>
                </a:moveTo>
                <a:cubicBezTo>
                  <a:pt x="14478" y="128142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2" y="128142"/>
                  <a:pt x="6218682" y="268224"/>
                </a:cubicBezTo>
                <a:lnTo>
                  <a:pt x="6218682" y="268224"/>
                </a:lnTo>
                <a:cubicBezTo>
                  <a:pt x="6218682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8" y="408305"/>
                  <a:pt x="14478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709672" y="5003291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80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80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80" y="14478"/>
                </a:lnTo>
                <a:cubicBezTo>
                  <a:pt x="6266560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0" y="521970"/>
                  <a:pt x="6126480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78200" cy="49530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99600" y="4051300"/>
            <a:ext cx="1803400" cy="5715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31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本讲授课内容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454400" y="3073400"/>
            <a:ext cx="1828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结构体的内存分配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844800" y="2171700"/>
            <a:ext cx="685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429000" y="4140200"/>
            <a:ext cx="685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共用体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882900" y="5118100"/>
            <a:ext cx="457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枚举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32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137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共用体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358900" y="977900"/>
            <a:ext cx="9461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共同体的类型的定义与结构体的完全相同，只需要将union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587500" y="1485900"/>
            <a:ext cx="2832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替换struct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即可。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58900" y="2108200"/>
            <a:ext cx="2438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典型的形式：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120900" y="2603500"/>
            <a:ext cx="1917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union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类型名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120900" y="31115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94000" y="3454400"/>
            <a:ext cx="2133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成员声明列表；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120900" y="3987800"/>
            <a:ext cx="330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358900" y="4406900"/>
            <a:ext cx="3505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共同体变量的声明：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689100" y="5029200"/>
            <a:ext cx="63881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在定义共同体类型的时候声明该共同体的变量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在定义共同体类型的时候声明该共同体的变量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像声明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型变量一样声明共同体变量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33600" y="711200"/>
            <a:ext cx="7340600" cy="9144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33600" y="3568700"/>
            <a:ext cx="7340600" cy="901700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33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95300" y="342900"/>
            <a:ext cx="137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共用体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422900" y="9398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4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425700" y="1549400"/>
            <a:ext cx="2768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成员各自占有内存空间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425700" y="2006600"/>
            <a:ext cx="39751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大小为各成员占用空间的和+填充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定义时可以初始化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425700" y="2870200"/>
            <a:ext cx="30226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可以做函数参数和返回值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可定义结构体指针和数组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422900" y="37846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4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共同体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425700" y="4343400"/>
            <a:ext cx="2768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成员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共同占有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内存空间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25700" y="4826000"/>
            <a:ext cx="4038600" cy="163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大小为成员变量中占用空间最大的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定义时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可以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初始化第一个成员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可以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做函数参数和返回值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可定义共同体指针和数组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34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137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共用体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143000" y="977900"/>
            <a:ext cx="9550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对共同体对象的成员访问与对结构体对象的成员访问方法相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371600" y="1485900"/>
            <a:ext cx="698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同。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143000" y="2146300"/>
            <a:ext cx="7772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共同体对象处于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栈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区，则访问其成员的方式为：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473200" y="2806700"/>
            <a:ext cx="2209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对象名.成员名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143000" y="3403600"/>
            <a:ext cx="9550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共同体对象处于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堆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区，则只能通过指向该对象的指针访问它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371600" y="3924300"/>
            <a:ext cx="2832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的成员，形式为：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473200" y="4584700"/>
            <a:ext cx="3098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对象指针名-&gt;成员名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473200" y="5168900"/>
            <a:ext cx="3581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（*对象指针名）.成员名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35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137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共用体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206500" y="1092200"/>
            <a:ext cx="59309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共同体的所有成员占据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同一块内存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/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共同体变量和结构体变量的异同。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06500" y="2413000"/>
            <a:ext cx="9486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最后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接受修改的成员是起作用的成员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，其他成员的值失去了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435100" y="2857500"/>
            <a:ext cx="1054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作用。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06500" y="3530600"/>
            <a:ext cx="9486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共同体类型的定义可以出现在结构体类型定义中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，反之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结构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435100" y="3975100"/>
            <a:ext cx="7810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体类型的定义也可以出现在共同体类型的定义中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206500" y="4648200"/>
            <a:ext cx="5461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typedef也可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简化共同体的定义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195816" y="5027676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9771888" y="5027676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346435" y="5027676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7 w 533400"/>
              <a:gd name="connsiteY1" fmla="*/ 0 h 449579"/>
              <a:gd name="connsiteX2" fmla="*/ 533400 w 533400"/>
              <a:gd name="connsiteY2" fmla="*/ 224789 h 449579"/>
              <a:gd name="connsiteX3" fmla="*/ 297307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282695" y="2965704"/>
            <a:ext cx="6243827" cy="537971"/>
          </a:xfrm>
          <a:custGeom>
            <a:avLst/>
            <a:gdLst>
              <a:gd name="connsiteX0" fmla="*/ 14478 w 6243827"/>
              <a:gd name="connsiteY0" fmla="*/ 268985 h 537971"/>
              <a:gd name="connsiteX1" fmla="*/ 268986 w 6243827"/>
              <a:gd name="connsiteY1" fmla="*/ 14477 h 537971"/>
              <a:gd name="connsiteX2" fmla="*/ 5974842 w 6243827"/>
              <a:gd name="connsiteY2" fmla="*/ 14477 h 537971"/>
              <a:gd name="connsiteX3" fmla="*/ 6229350 w 6243827"/>
              <a:gd name="connsiteY3" fmla="*/ 268985 h 537971"/>
              <a:gd name="connsiteX4" fmla="*/ 6229350 w 6243827"/>
              <a:gd name="connsiteY4" fmla="*/ 268985 h 537971"/>
              <a:gd name="connsiteX5" fmla="*/ 5974842 w 6243827"/>
              <a:gd name="connsiteY5" fmla="*/ 523493 h 537971"/>
              <a:gd name="connsiteX6" fmla="*/ 268986 w 6243827"/>
              <a:gd name="connsiteY6" fmla="*/ 523493 h 537971"/>
              <a:gd name="connsiteX7" fmla="*/ 14478 w 6243827"/>
              <a:gd name="connsiteY7" fmla="*/ 268985 h 537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7" h="537971">
                <a:moveTo>
                  <a:pt x="14478" y="268985"/>
                </a:moveTo>
                <a:cubicBezTo>
                  <a:pt x="14478" y="128397"/>
                  <a:pt x="128397" y="14477"/>
                  <a:pt x="268986" y="14477"/>
                </a:cubicBezTo>
                <a:lnTo>
                  <a:pt x="5974842" y="14477"/>
                </a:lnTo>
                <a:cubicBezTo>
                  <a:pt x="6115431" y="14477"/>
                  <a:pt x="6229350" y="128397"/>
                  <a:pt x="6229350" y="268985"/>
                </a:cubicBezTo>
                <a:lnTo>
                  <a:pt x="6229350" y="268985"/>
                </a:lnTo>
                <a:cubicBezTo>
                  <a:pt x="6229350" y="409574"/>
                  <a:pt x="6115431" y="523493"/>
                  <a:pt x="5974842" y="523493"/>
                </a:cubicBezTo>
                <a:lnTo>
                  <a:pt x="268986" y="523493"/>
                </a:lnTo>
                <a:cubicBezTo>
                  <a:pt x="128397" y="523493"/>
                  <a:pt x="14478" y="409574"/>
                  <a:pt x="14478" y="26898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674620" y="2054351"/>
            <a:ext cx="6265164" cy="537972"/>
          </a:xfrm>
          <a:custGeom>
            <a:avLst/>
            <a:gdLst>
              <a:gd name="connsiteX0" fmla="*/ 14477 w 6265164"/>
              <a:gd name="connsiteY0" fmla="*/ 268986 h 537972"/>
              <a:gd name="connsiteX1" fmla="*/ 268985 w 6265164"/>
              <a:gd name="connsiteY1" fmla="*/ 14477 h 537972"/>
              <a:gd name="connsiteX2" fmla="*/ 5996177 w 6265164"/>
              <a:gd name="connsiteY2" fmla="*/ 14477 h 537972"/>
              <a:gd name="connsiteX3" fmla="*/ 6250686 w 6265164"/>
              <a:gd name="connsiteY3" fmla="*/ 268986 h 537972"/>
              <a:gd name="connsiteX4" fmla="*/ 6250686 w 6265164"/>
              <a:gd name="connsiteY4" fmla="*/ 268986 h 537972"/>
              <a:gd name="connsiteX5" fmla="*/ 5996177 w 6265164"/>
              <a:gd name="connsiteY5" fmla="*/ 523494 h 537972"/>
              <a:gd name="connsiteX6" fmla="*/ 268985 w 6265164"/>
              <a:gd name="connsiteY6" fmla="*/ 523494 h 537972"/>
              <a:gd name="connsiteX7" fmla="*/ 14477 w 6265164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96177" y="14477"/>
                </a:lnTo>
                <a:cubicBezTo>
                  <a:pt x="6136766" y="14477"/>
                  <a:pt x="6250686" y="128397"/>
                  <a:pt x="6250686" y="268986"/>
                </a:cubicBezTo>
                <a:lnTo>
                  <a:pt x="6250686" y="268986"/>
                </a:lnTo>
                <a:cubicBezTo>
                  <a:pt x="6250686" y="409575"/>
                  <a:pt x="6136766" y="523494"/>
                  <a:pt x="5996177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56787" y="4032503"/>
            <a:ext cx="6233159" cy="536448"/>
          </a:xfrm>
          <a:custGeom>
            <a:avLst/>
            <a:gdLst>
              <a:gd name="connsiteX0" fmla="*/ 14478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2 w 6233159"/>
              <a:gd name="connsiteY3" fmla="*/ 268224 h 536448"/>
              <a:gd name="connsiteX4" fmla="*/ 6218682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8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8" y="268224"/>
                </a:moveTo>
                <a:cubicBezTo>
                  <a:pt x="14478" y="128142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2" y="128142"/>
                  <a:pt x="6218682" y="268224"/>
                </a:cubicBezTo>
                <a:lnTo>
                  <a:pt x="6218682" y="268224"/>
                </a:lnTo>
                <a:cubicBezTo>
                  <a:pt x="6218682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8" y="408305"/>
                  <a:pt x="14478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709672" y="5003291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80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80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80" y="14478"/>
                </a:lnTo>
                <a:cubicBezTo>
                  <a:pt x="6266560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0" y="521970"/>
                  <a:pt x="6126480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78200" cy="49530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6700" y="4991100"/>
            <a:ext cx="1816100" cy="5715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36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本讲授课内容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454400" y="3073400"/>
            <a:ext cx="1828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结构体的内存分配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844800" y="2171700"/>
            <a:ext cx="685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429000" y="4140200"/>
            <a:ext cx="685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共用体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882900" y="5118100"/>
            <a:ext cx="457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枚举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37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914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枚举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990600" y="1117600"/>
            <a:ext cx="9842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所谓“枚举”是指将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变量的值一一列举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出来，变量的值只限于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19200" y="1498600"/>
            <a:ext cx="3543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列举出来的值的范围。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990600" y="2108200"/>
            <a:ext cx="1308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定义：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990600" y="3340100"/>
            <a:ext cx="952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例：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603500" y="2578100"/>
            <a:ext cx="73533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/>
            </a:pPr>
            <a:r>
              <a:rPr lang="en-US" altLang="zh-CN" sz="3206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enum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枚举类型名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{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有限集合元素列表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};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536700" y="4254500"/>
            <a:ext cx="92456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400" b="1" dirty="0" smtClean="0">
                <a:solidFill>
                  <a:srgbClr val="0000FF"/>
                </a:solidFill>
                <a:latin typeface="Consolas" pitchFamily="18" charset="0"/>
                <a:cs typeface="Consolas" pitchFamily="18" charset="0"/>
              </a:rPr>
              <a:t>enum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weekday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{sun,mon,tues,wednes,thurs,fri,satur};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/>
            </a:pPr>
            <a:r>
              <a:rPr lang="en-US" altLang="zh-CN" sz="2400" b="1" dirty="0" smtClean="0">
                <a:solidFill>
                  <a:srgbClr val="0000FF"/>
                </a:solidFill>
                <a:latin typeface="Consolas" pitchFamily="18" charset="0"/>
                <a:cs typeface="Consolas" pitchFamily="18" charset="0"/>
              </a:rPr>
              <a:t>enum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weekday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{sun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1,mon,tues,wednes,thurs,fri,satur};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486661" y="2935985"/>
            <a:ext cx="4000500" cy="1731264"/>
          </a:xfrm>
          <a:custGeom>
            <a:avLst/>
            <a:gdLst>
              <a:gd name="connsiteX0" fmla="*/ 0 w 4000500"/>
              <a:gd name="connsiteY0" fmla="*/ 1731264 h 1731264"/>
              <a:gd name="connsiteX1" fmla="*/ 4000500 w 4000500"/>
              <a:gd name="connsiteY1" fmla="*/ 1731264 h 1731264"/>
              <a:gd name="connsiteX2" fmla="*/ 4000500 w 4000500"/>
              <a:gd name="connsiteY2" fmla="*/ 0 h 1731264"/>
              <a:gd name="connsiteX3" fmla="*/ 0 w 4000500"/>
              <a:gd name="connsiteY3" fmla="*/ 0 h 1731264"/>
              <a:gd name="connsiteX4" fmla="*/ 0 w 4000500"/>
              <a:gd name="connsiteY4" fmla="*/ 1731264 h 1731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0500" h="1731264">
                <a:moveTo>
                  <a:pt x="0" y="1731264"/>
                </a:moveTo>
                <a:lnTo>
                  <a:pt x="4000500" y="1731264"/>
                </a:lnTo>
                <a:lnTo>
                  <a:pt x="4000500" y="0"/>
                </a:lnTo>
                <a:lnTo>
                  <a:pt x="0" y="0"/>
                </a:lnTo>
                <a:lnTo>
                  <a:pt x="0" y="1731264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467611" y="2916935"/>
            <a:ext cx="4038600" cy="1769364"/>
          </a:xfrm>
          <a:custGeom>
            <a:avLst/>
            <a:gdLst>
              <a:gd name="connsiteX0" fmla="*/ 19050 w 4038600"/>
              <a:gd name="connsiteY0" fmla="*/ 1750314 h 1769364"/>
              <a:gd name="connsiteX1" fmla="*/ 4019550 w 4038600"/>
              <a:gd name="connsiteY1" fmla="*/ 1750314 h 1769364"/>
              <a:gd name="connsiteX2" fmla="*/ 4019550 w 4038600"/>
              <a:gd name="connsiteY2" fmla="*/ 19050 h 1769364"/>
              <a:gd name="connsiteX3" fmla="*/ 19050 w 4038600"/>
              <a:gd name="connsiteY3" fmla="*/ 19050 h 1769364"/>
              <a:gd name="connsiteX4" fmla="*/ 19050 w 4038600"/>
              <a:gd name="connsiteY4" fmla="*/ 1750314 h 17693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38600" h="1769364">
                <a:moveTo>
                  <a:pt x="19050" y="1750314"/>
                </a:moveTo>
                <a:lnTo>
                  <a:pt x="4019550" y="1750314"/>
                </a:lnTo>
                <a:lnTo>
                  <a:pt x="4019550" y="19050"/>
                </a:lnTo>
                <a:lnTo>
                  <a:pt x="19050" y="19050"/>
                </a:lnTo>
                <a:lnTo>
                  <a:pt x="19050" y="175031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486661" y="837438"/>
            <a:ext cx="4000500" cy="1967483"/>
          </a:xfrm>
          <a:custGeom>
            <a:avLst/>
            <a:gdLst>
              <a:gd name="connsiteX0" fmla="*/ 0 w 4000500"/>
              <a:gd name="connsiteY0" fmla="*/ 1967483 h 1967483"/>
              <a:gd name="connsiteX1" fmla="*/ 4000500 w 4000500"/>
              <a:gd name="connsiteY1" fmla="*/ 1967483 h 1967483"/>
              <a:gd name="connsiteX2" fmla="*/ 4000500 w 4000500"/>
              <a:gd name="connsiteY2" fmla="*/ 0 h 1967483"/>
              <a:gd name="connsiteX3" fmla="*/ 0 w 4000500"/>
              <a:gd name="connsiteY3" fmla="*/ 0 h 1967483"/>
              <a:gd name="connsiteX4" fmla="*/ 0 w 4000500"/>
              <a:gd name="connsiteY4" fmla="*/ 1967483 h 1967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0500" h="1967483">
                <a:moveTo>
                  <a:pt x="0" y="1967483"/>
                </a:moveTo>
                <a:lnTo>
                  <a:pt x="4000500" y="1967483"/>
                </a:lnTo>
                <a:lnTo>
                  <a:pt x="4000500" y="0"/>
                </a:lnTo>
                <a:lnTo>
                  <a:pt x="0" y="0"/>
                </a:lnTo>
                <a:lnTo>
                  <a:pt x="0" y="1967483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467611" y="818388"/>
            <a:ext cx="4038600" cy="2005583"/>
          </a:xfrm>
          <a:custGeom>
            <a:avLst/>
            <a:gdLst>
              <a:gd name="connsiteX0" fmla="*/ 19050 w 4038600"/>
              <a:gd name="connsiteY0" fmla="*/ 1986533 h 2005583"/>
              <a:gd name="connsiteX1" fmla="*/ 4019550 w 4038600"/>
              <a:gd name="connsiteY1" fmla="*/ 1986533 h 2005583"/>
              <a:gd name="connsiteX2" fmla="*/ 4019550 w 4038600"/>
              <a:gd name="connsiteY2" fmla="*/ 19050 h 2005583"/>
              <a:gd name="connsiteX3" fmla="*/ 19050 w 4038600"/>
              <a:gd name="connsiteY3" fmla="*/ 19050 h 2005583"/>
              <a:gd name="connsiteX4" fmla="*/ 19050 w 4038600"/>
              <a:gd name="connsiteY4" fmla="*/ 1986533 h 20055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38600" h="2005583">
                <a:moveTo>
                  <a:pt x="19050" y="1986533"/>
                </a:moveTo>
                <a:lnTo>
                  <a:pt x="4019550" y="1986533"/>
                </a:lnTo>
                <a:lnTo>
                  <a:pt x="4019550" y="19050"/>
                </a:lnTo>
                <a:lnTo>
                  <a:pt x="19050" y="19050"/>
                </a:lnTo>
                <a:lnTo>
                  <a:pt x="19050" y="198653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486661" y="4798314"/>
            <a:ext cx="4000500" cy="1680971"/>
          </a:xfrm>
          <a:custGeom>
            <a:avLst/>
            <a:gdLst>
              <a:gd name="connsiteX0" fmla="*/ 0 w 4000500"/>
              <a:gd name="connsiteY0" fmla="*/ 1680971 h 1680971"/>
              <a:gd name="connsiteX1" fmla="*/ 4000500 w 4000500"/>
              <a:gd name="connsiteY1" fmla="*/ 1680971 h 1680971"/>
              <a:gd name="connsiteX2" fmla="*/ 4000500 w 4000500"/>
              <a:gd name="connsiteY2" fmla="*/ 0 h 1680971"/>
              <a:gd name="connsiteX3" fmla="*/ 0 w 4000500"/>
              <a:gd name="connsiteY3" fmla="*/ 0 h 1680971"/>
              <a:gd name="connsiteX4" fmla="*/ 0 w 4000500"/>
              <a:gd name="connsiteY4" fmla="*/ 1680971 h 1680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00500" h="1680971">
                <a:moveTo>
                  <a:pt x="0" y="1680971"/>
                </a:moveTo>
                <a:lnTo>
                  <a:pt x="4000500" y="1680971"/>
                </a:lnTo>
                <a:lnTo>
                  <a:pt x="4000500" y="0"/>
                </a:lnTo>
                <a:lnTo>
                  <a:pt x="0" y="0"/>
                </a:lnTo>
                <a:lnTo>
                  <a:pt x="0" y="168097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467611" y="4779264"/>
            <a:ext cx="4038600" cy="1719071"/>
          </a:xfrm>
          <a:custGeom>
            <a:avLst/>
            <a:gdLst>
              <a:gd name="connsiteX0" fmla="*/ 19050 w 4038600"/>
              <a:gd name="connsiteY0" fmla="*/ 1700021 h 1719071"/>
              <a:gd name="connsiteX1" fmla="*/ 4019550 w 4038600"/>
              <a:gd name="connsiteY1" fmla="*/ 1700021 h 1719071"/>
              <a:gd name="connsiteX2" fmla="*/ 4019550 w 4038600"/>
              <a:gd name="connsiteY2" fmla="*/ 19050 h 1719071"/>
              <a:gd name="connsiteX3" fmla="*/ 19050 w 4038600"/>
              <a:gd name="connsiteY3" fmla="*/ 19050 h 1719071"/>
              <a:gd name="connsiteX4" fmla="*/ 19050 w 4038600"/>
              <a:gd name="connsiteY4" fmla="*/ 1700021 h 17190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38600" h="1719071">
                <a:moveTo>
                  <a:pt x="19050" y="1700021"/>
                </a:moveTo>
                <a:lnTo>
                  <a:pt x="4019550" y="1700021"/>
                </a:lnTo>
                <a:lnTo>
                  <a:pt x="4019550" y="19050"/>
                </a:lnTo>
                <a:lnTo>
                  <a:pt x="19050" y="19050"/>
                </a:lnTo>
                <a:lnTo>
                  <a:pt x="19050" y="170002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6200" y="685800"/>
            <a:ext cx="4254500" cy="5892800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38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95300" y="342900"/>
            <a:ext cx="914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枚举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574800" y="990600"/>
            <a:ext cx="3670300" cy="551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55600" algn="l"/>
              </a:tabLst>
            </a:pPr>
            <a:r>
              <a:rPr lang="en-US" altLang="zh-CN" sz="2400" b="1" dirty="0" smtClean="0">
                <a:solidFill>
                  <a:srgbClr val="0000FF"/>
                </a:solidFill>
                <a:latin typeface="Microsoft YaHei UI" pitchFamily="18" charset="0"/>
                <a:cs typeface="Microsoft YaHei UI" pitchFamily="18" charset="0"/>
              </a:rPr>
              <a:t>enum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枚举名</a:t>
            </a:r>
          </a:p>
          <a:p>
            <a:pPr>
              <a:lnSpc>
                <a:spcPts val="3000"/>
              </a:lnSpc>
              <a:tabLst>
                <a:tab pos="3556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{</a:t>
            </a:r>
          </a:p>
          <a:p>
            <a:pPr>
              <a:lnSpc>
                <a:spcPts val="30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成员表列；</a:t>
            </a:r>
          </a:p>
          <a:p>
            <a:pPr>
              <a:lnSpc>
                <a:spcPts val="3000"/>
              </a:lnSpc>
              <a:tabLst>
                <a:tab pos="3556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}；</a:t>
            </a:r>
          </a:p>
          <a:p>
            <a:pPr>
              <a:lnSpc>
                <a:spcPts val="3000"/>
              </a:lnSpc>
              <a:tabLst>
                <a:tab pos="355600" algn="l"/>
              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enum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枚举名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变量表列；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355600" algn="l"/>
              </a:tabLst>
            </a:pPr>
            <a:r>
              <a:rPr lang="en-US" altLang="zh-CN" sz="2400" b="1" dirty="0" smtClean="0">
                <a:solidFill>
                  <a:srgbClr val="0000FF"/>
                </a:solidFill>
                <a:latin typeface="Microsoft YaHei UI" pitchFamily="18" charset="0"/>
                <a:cs typeface="Microsoft YaHei UI" pitchFamily="18" charset="0"/>
              </a:rPr>
              <a:t>enum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枚举名</a:t>
            </a:r>
          </a:p>
          <a:p>
            <a:pPr>
              <a:lnSpc>
                <a:spcPts val="3000"/>
              </a:lnSpc>
              <a:tabLst>
                <a:tab pos="3556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{</a:t>
            </a:r>
          </a:p>
          <a:p>
            <a:pPr>
              <a:lnSpc>
                <a:spcPts val="30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成员表列；</a:t>
            </a:r>
          </a:p>
          <a:p>
            <a:pPr>
              <a:lnSpc>
                <a:spcPts val="3000"/>
              </a:lnSpc>
              <a:tabLst>
                <a:tab pos="3556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}变量表列；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355600" algn="l"/>
              </a:tabLst>
            </a:pPr>
            <a:r>
              <a:rPr lang="en-US" altLang="zh-CN" sz="2400" b="1" dirty="0" smtClean="0">
                <a:solidFill>
                  <a:srgbClr val="0000FF"/>
                </a:solidFill>
                <a:latin typeface="Microsoft YaHei UI" pitchFamily="18" charset="0"/>
                <a:cs typeface="Microsoft YaHei UI" pitchFamily="18" charset="0"/>
              </a:rPr>
              <a:t>enum</a:t>
            </a:r>
          </a:p>
          <a:p>
            <a:pPr>
              <a:lnSpc>
                <a:spcPts val="3000"/>
              </a:lnSpc>
              <a:tabLst>
                <a:tab pos="3556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{</a:t>
            </a:r>
          </a:p>
          <a:p>
            <a:pPr>
              <a:lnSpc>
                <a:spcPts val="30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成员表列；</a:t>
            </a:r>
          </a:p>
          <a:p>
            <a:pPr>
              <a:lnSpc>
                <a:spcPts val="3000"/>
              </a:lnSpc>
              <a:tabLst>
                <a:tab pos="3556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}变量表列；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816600" y="1003300"/>
            <a:ext cx="5181600" cy="506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825500" algn="l"/>
              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例：</a:t>
            </a:r>
          </a:p>
          <a:p>
            <a:pPr>
              <a:lnSpc>
                <a:spcPts val="3000"/>
              </a:lnSpc>
              <a:tabLst>
                <a:tab pos="825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enum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color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red,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white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};</a:t>
            </a:r>
          </a:p>
          <a:p>
            <a:pPr>
              <a:lnSpc>
                <a:spcPts val="2800"/>
              </a:lnSpc>
              <a:tabLst>
                <a:tab pos="825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enum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color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myColor;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825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enum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color</a:t>
            </a:r>
          </a:p>
          <a:p>
            <a:pPr>
              <a:lnSpc>
                <a:spcPts val="2800"/>
              </a:lnSpc>
              <a:tabLst>
                <a:tab pos="825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red,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white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myColor;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8255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enum</a:t>
            </a:r>
          </a:p>
          <a:p>
            <a:pPr>
              <a:lnSpc>
                <a:spcPts val="2800"/>
              </a:lnSpc>
              <a:tabLst>
                <a:tab pos="825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red,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white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myColor;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089135" y="2086355"/>
            <a:ext cx="533400" cy="448055"/>
          </a:xfrm>
          <a:custGeom>
            <a:avLst/>
            <a:gdLst>
              <a:gd name="connsiteX0" fmla="*/ 0 w 533400"/>
              <a:gd name="connsiteY0" fmla="*/ 0 h 448055"/>
              <a:gd name="connsiteX1" fmla="*/ 298069 w 533400"/>
              <a:gd name="connsiteY1" fmla="*/ 0 h 448055"/>
              <a:gd name="connsiteX2" fmla="*/ 533400 w 533400"/>
              <a:gd name="connsiteY2" fmla="*/ 224027 h 448055"/>
              <a:gd name="connsiteX3" fmla="*/ 298069 w 533400"/>
              <a:gd name="connsiteY3" fmla="*/ 448055 h 448055"/>
              <a:gd name="connsiteX4" fmla="*/ 0 w 533400"/>
              <a:gd name="connsiteY4" fmla="*/ 448055 h 448055"/>
              <a:gd name="connsiteX5" fmla="*/ 235331 w 533400"/>
              <a:gd name="connsiteY5" fmla="*/ 224027 h 448055"/>
              <a:gd name="connsiteX6" fmla="*/ 0 w 533400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5">
                <a:moveTo>
                  <a:pt x="0" y="0"/>
                </a:moveTo>
                <a:lnTo>
                  <a:pt x="298069" y="0"/>
                </a:lnTo>
                <a:lnTo>
                  <a:pt x="533400" y="224027"/>
                </a:lnTo>
                <a:lnTo>
                  <a:pt x="298069" y="448055"/>
                </a:lnTo>
                <a:lnTo>
                  <a:pt x="0" y="448055"/>
                </a:lnTo>
                <a:lnTo>
                  <a:pt x="235331" y="224027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9665207" y="2086355"/>
            <a:ext cx="533400" cy="448055"/>
          </a:xfrm>
          <a:custGeom>
            <a:avLst/>
            <a:gdLst>
              <a:gd name="connsiteX0" fmla="*/ 0 w 533400"/>
              <a:gd name="connsiteY0" fmla="*/ 0 h 448055"/>
              <a:gd name="connsiteX1" fmla="*/ 298069 w 533400"/>
              <a:gd name="connsiteY1" fmla="*/ 0 h 448055"/>
              <a:gd name="connsiteX2" fmla="*/ 533400 w 533400"/>
              <a:gd name="connsiteY2" fmla="*/ 224027 h 448055"/>
              <a:gd name="connsiteX3" fmla="*/ 298069 w 533400"/>
              <a:gd name="connsiteY3" fmla="*/ 448055 h 448055"/>
              <a:gd name="connsiteX4" fmla="*/ 0 w 533400"/>
              <a:gd name="connsiteY4" fmla="*/ 448055 h 448055"/>
              <a:gd name="connsiteX5" fmla="*/ 235331 w 533400"/>
              <a:gd name="connsiteY5" fmla="*/ 224027 h 448055"/>
              <a:gd name="connsiteX6" fmla="*/ 0 w 533400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5">
                <a:moveTo>
                  <a:pt x="0" y="0"/>
                </a:moveTo>
                <a:lnTo>
                  <a:pt x="298069" y="0"/>
                </a:lnTo>
                <a:lnTo>
                  <a:pt x="533400" y="224027"/>
                </a:lnTo>
                <a:lnTo>
                  <a:pt x="298069" y="448055"/>
                </a:lnTo>
                <a:lnTo>
                  <a:pt x="0" y="448055"/>
                </a:lnTo>
                <a:lnTo>
                  <a:pt x="235331" y="224027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0241280" y="2086355"/>
            <a:ext cx="531876" cy="448055"/>
          </a:xfrm>
          <a:custGeom>
            <a:avLst/>
            <a:gdLst>
              <a:gd name="connsiteX0" fmla="*/ 0 w 531876"/>
              <a:gd name="connsiteY0" fmla="*/ 0 h 448055"/>
              <a:gd name="connsiteX1" fmla="*/ 296544 w 531876"/>
              <a:gd name="connsiteY1" fmla="*/ 0 h 448055"/>
              <a:gd name="connsiteX2" fmla="*/ 531876 w 531876"/>
              <a:gd name="connsiteY2" fmla="*/ 224027 h 448055"/>
              <a:gd name="connsiteX3" fmla="*/ 296544 w 531876"/>
              <a:gd name="connsiteY3" fmla="*/ 448055 h 448055"/>
              <a:gd name="connsiteX4" fmla="*/ 0 w 531876"/>
              <a:gd name="connsiteY4" fmla="*/ 448055 h 448055"/>
              <a:gd name="connsiteX5" fmla="*/ 235330 w 531876"/>
              <a:gd name="connsiteY5" fmla="*/ 224027 h 448055"/>
              <a:gd name="connsiteX6" fmla="*/ 0 w 531876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1876" h="448055">
                <a:moveTo>
                  <a:pt x="0" y="0"/>
                </a:moveTo>
                <a:lnTo>
                  <a:pt x="296544" y="0"/>
                </a:lnTo>
                <a:lnTo>
                  <a:pt x="531876" y="224027"/>
                </a:lnTo>
                <a:lnTo>
                  <a:pt x="296544" y="448055"/>
                </a:lnTo>
                <a:lnTo>
                  <a:pt x="0" y="448055"/>
                </a:lnTo>
                <a:lnTo>
                  <a:pt x="235330" y="224027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282695" y="2965704"/>
            <a:ext cx="6243827" cy="537971"/>
          </a:xfrm>
          <a:custGeom>
            <a:avLst/>
            <a:gdLst>
              <a:gd name="connsiteX0" fmla="*/ 14478 w 6243827"/>
              <a:gd name="connsiteY0" fmla="*/ 268985 h 537971"/>
              <a:gd name="connsiteX1" fmla="*/ 268986 w 6243827"/>
              <a:gd name="connsiteY1" fmla="*/ 14477 h 537971"/>
              <a:gd name="connsiteX2" fmla="*/ 5974842 w 6243827"/>
              <a:gd name="connsiteY2" fmla="*/ 14477 h 537971"/>
              <a:gd name="connsiteX3" fmla="*/ 6229350 w 6243827"/>
              <a:gd name="connsiteY3" fmla="*/ 268985 h 537971"/>
              <a:gd name="connsiteX4" fmla="*/ 6229350 w 6243827"/>
              <a:gd name="connsiteY4" fmla="*/ 268985 h 537971"/>
              <a:gd name="connsiteX5" fmla="*/ 5974842 w 6243827"/>
              <a:gd name="connsiteY5" fmla="*/ 523493 h 537971"/>
              <a:gd name="connsiteX6" fmla="*/ 268986 w 6243827"/>
              <a:gd name="connsiteY6" fmla="*/ 523493 h 537971"/>
              <a:gd name="connsiteX7" fmla="*/ 14478 w 6243827"/>
              <a:gd name="connsiteY7" fmla="*/ 268985 h 537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7" h="537971">
                <a:moveTo>
                  <a:pt x="14478" y="268985"/>
                </a:moveTo>
                <a:cubicBezTo>
                  <a:pt x="14478" y="128397"/>
                  <a:pt x="128397" y="14477"/>
                  <a:pt x="268986" y="14477"/>
                </a:cubicBezTo>
                <a:lnTo>
                  <a:pt x="5974842" y="14477"/>
                </a:lnTo>
                <a:cubicBezTo>
                  <a:pt x="6115431" y="14477"/>
                  <a:pt x="6229350" y="128397"/>
                  <a:pt x="6229350" y="268985"/>
                </a:cubicBezTo>
                <a:lnTo>
                  <a:pt x="6229350" y="268985"/>
                </a:lnTo>
                <a:cubicBezTo>
                  <a:pt x="6229350" y="409574"/>
                  <a:pt x="6115431" y="523493"/>
                  <a:pt x="5974842" y="523493"/>
                </a:cubicBezTo>
                <a:lnTo>
                  <a:pt x="268986" y="523493"/>
                </a:lnTo>
                <a:cubicBezTo>
                  <a:pt x="128397" y="523493"/>
                  <a:pt x="14478" y="409574"/>
                  <a:pt x="14478" y="26898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674620" y="2054351"/>
            <a:ext cx="6265164" cy="537972"/>
          </a:xfrm>
          <a:custGeom>
            <a:avLst/>
            <a:gdLst>
              <a:gd name="connsiteX0" fmla="*/ 14477 w 6265164"/>
              <a:gd name="connsiteY0" fmla="*/ 268986 h 537972"/>
              <a:gd name="connsiteX1" fmla="*/ 268985 w 6265164"/>
              <a:gd name="connsiteY1" fmla="*/ 14477 h 537972"/>
              <a:gd name="connsiteX2" fmla="*/ 5996177 w 6265164"/>
              <a:gd name="connsiteY2" fmla="*/ 14477 h 537972"/>
              <a:gd name="connsiteX3" fmla="*/ 6250686 w 6265164"/>
              <a:gd name="connsiteY3" fmla="*/ 268986 h 537972"/>
              <a:gd name="connsiteX4" fmla="*/ 6250686 w 6265164"/>
              <a:gd name="connsiteY4" fmla="*/ 268986 h 537972"/>
              <a:gd name="connsiteX5" fmla="*/ 5996177 w 6265164"/>
              <a:gd name="connsiteY5" fmla="*/ 523494 h 537972"/>
              <a:gd name="connsiteX6" fmla="*/ 268985 w 6265164"/>
              <a:gd name="connsiteY6" fmla="*/ 523494 h 537972"/>
              <a:gd name="connsiteX7" fmla="*/ 14477 w 6265164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7972">
                <a:moveTo>
                  <a:pt x="14477" y="268986"/>
                </a:moveTo>
                <a:cubicBezTo>
                  <a:pt x="14477" y="128397"/>
                  <a:pt x="128397" y="14477"/>
                  <a:pt x="268985" y="14477"/>
                </a:cubicBezTo>
                <a:lnTo>
                  <a:pt x="5996177" y="14477"/>
                </a:lnTo>
                <a:cubicBezTo>
                  <a:pt x="6136766" y="14477"/>
                  <a:pt x="6250686" y="128397"/>
                  <a:pt x="6250686" y="268986"/>
                </a:cubicBezTo>
                <a:lnTo>
                  <a:pt x="6250686" y="268986"/>
                </a:lnTo>
                <a:cubicBezTo>
                  <a:pt x="6250686" y="409575"/>
                  <a:pt x="6136766" y="523494"/>
                  <a:pt x="5996177" y="523494"/>
                </a:cubicBezTo>
                <a:lnTo>
                  <a:pt x="268985" y="523494"/>
                </a:lnTo>
                <a:cubicBezTo>
                  <a:pt x="128397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56787" y="4032503"/>
            <a:ext cx="6233159" cy="536448"/>
          </a:xfrm>
          <a:custGeom>
            <a:avLst/>
            <a:gdLst>
              <a:gd name="connsiteX0" fmla="*/ 14478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2 w 6233159"/>
              <a:gd name="connsiteY3" fmla="*/ 268224 h 536448"/>
              <a:gd name="connsiteX4" fmla="*/ 6218682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8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8" y="268224"/>
                </a:moveTo>
                <a:cubicBezTo>
                  <a:pt x="14478" y="128142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2" y="128142"/>
                  <a:pt x="6218682" y="268224"/>
                </a:cubicBezTo>
                <a:lnTo>
                  <a:pt x="6218682" y="268224"/>
                </a:lnTo>
                <a:cubicBezTo>
                  <a:pt x="6218682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8" y="408305"/>
                  <a:pt x="14478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709672" y="5003291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80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80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80" y="14478"/>
                </a:lnTo>
                <a:cubicBezTo>
                  <a:pt x="6266560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0" y="521970"/>
                  <a:pt x="6126480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78200" cy="49530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55100" y="2044700"/>
            <a:ext cx="1803400" cy="5842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本讲授课内容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454400" y="3073400"/>
            <a:ext cx="1828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结构体的内存分配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844800" y="2171700"/>
            <a:ext cx="685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429000" y="4140200"/>
            <a:ext cx="685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共用体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882900" y="5118100"/>
            <a:ext cx="457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枚举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26742" y="1773173"/>
            <a:ext cx="8001000" cy="1501140"/>
          </a:xfrm>
          <a:custGeom>
            <a:avLst/>
            <a:gdLst>
              <a:gd name="connsiteX0" fmla="*/ 0 w 8001000"/>
              <a:gd name="connsiteY0" fmla="*/ 1501140 h 1501140"/>
              <a:gd name="connsiteX1" fmla="*/ 8001000 w 8001000"/>
              <a:gd name="connsiteY1" fmla="*/ 1501140 h 1501140"/>
              <a:gd name="connsiteX2" fmla="*/ 8001000 w 8001000"/>
              <a:gd name="connsiteY2" fmla="*/ 0 h 1501140"/>
              <a:gd name="connsiteX3" fmla="*/ 0 w 8001000"/>
              <a:gd name="connsiteY3" fmla="*/ 0 h 1501140"/>
              <a:gd name="connsiteX4" fmla="*/ 0 w 8001000"/>
              <a:gd name="connsiteY4" fmla="*/ 1501140 h 15011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01000" h="1501140">
                <a:moveTo>
                  <a:pt x="0" y="1501140"/>
                </a:moveTo>
                <a:lnTo>
                  <a:pt x="8001000" y="1501140"/>
                </a:lnTo>
                <a:lnTo>
                  <a:pt x="8001000" y="0"/>
                </a:lnTo>
                <a:lnTo>
                  <a:pt x="0" y="0"/>
                </a:lnTo>
                <a:lnTo>
                  <a:pt x="0" y="150114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07692" y="1754123"/>
            <a:ext cx="8039100" cy="1539240"/>
          </a:xfrm>
          <a:custGeom>
            <a:avLst/>
            <a:gdLst>
              <a:gd name="connsiteX0" fmla="*/ 19050 w 8039100"/>
              <a:gd name="connsiteY0" fmla="*/ 1520190 h 1539240"/>
              <a:gd name="connsiteX1" fmla="*/ 8020050 w 8039100"/>
              <a:gd name="connsiteY1" fmla="*/ 1520190 h 1539240"/>
              <a:gd name="connsiteX2" fmla="*/ 8020050 w 8039100"/>
              <a:gd name="connsiteY2" fmla="*/ 19050 h 1539240"/>
              <a:gd name="connsiteX3" fmla="*/ 19050 w 8039100"/>
              <a:gd name="connsiteY3" fmla="*/ 19050 h 1539240"/>
              <a:gd name="connsiteX4" fmla="*/ 19050 w 8039100"/>
              <a:gd name="connsiteY4" fmla="*/ 1520190 h 1539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39100" h="1539240">
                <a:moveTo>
                  <a:pt x="19050" y="1520190"/>
                </a:moveTo>
                <a:lnTo>
                  <a:pt x="8020050" y="1520190"/>
                </a:lnTo>
                <a:lnTo>
                  <a:pt x="8020050" y="19050"/>
                </a:lnTo>
                <a:lnTo>
                  <a:pt x="19050" y="19050"/>
                </a:lnTo>
                <a:lnTo>
                  <a:pt x="19050" y="152019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09088" y="2068067"/>
            <a:ext cx="3945636" cy="382523"/>
          </a:xfrm>
          <a:custGeom>
            <a:avLst/>
            <a:gdLst>
              <a:gd name="connsiteX0" fmla="*/ 28955 w 3945636"/>
              <a:gd name="connsiteY0" fmla="*/ 353567 h 382523"/>
              <a:gd name="connsiteX1" fmla="*/ 3916680 w 3945636"/>
              <a:gd name="connsiteY1" fmla="*/ 353567 h 382523"/>
              <a:gd name="connsiteX2" fmla="*/ 3916680 w 3945636"/>
              <a:gd name="connsiteY2" fmla="*/ 28955 h 382523"/>
              <a:gd name="connsiteX3" fmla="*/ 28955 w 3945636"/>
              <a:gd name="connsiteY3" fmla="*/ 28955 h 382523"/>
              <a:gd name="connsiteX4" fmla="*/ 28955 w 3945636"/>
              <a:gd name="connsiteY4" fmla="*/ 353567 h 3825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45636" h="382523">
                <a:moveTo>
                  <a:pt x="28955" y="353567"/>
                </a:moveTo>
                <a:lnTo>
                  <a:pt x="3916680" y="353567"/>
                </a:lnTo>
                <a:lnTo>
                  <a:pt x="3916680" y="28955"/>
                </a:lnTo>
                <a:lnTo>
                  <a:pt x="28955" y="28955"/>
                </a:lnTo>
                <a:lnTo>
                  <a:pt x="28955" y="353567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126742" y="4975097"/>
            <a:ext cx="7929371" cy="1001267"/>
          </a:xfrm>
          <a:custGeom>
            <a:avLst/>
            <a:gdLst>
              <a:gd name="connsiteX0" fmla="*/ 0 w 7929371"/>
              <a:gd name="connsiteY0" fmla="*/ 1001267 h 1001267"/>
              <a:gd name="connsiteX1" fmla="*/ 7929372 w 7929371"/>
              <a:gd name="connsiteY1" fmla="*/ 1001267 h 1001267"/>
              <a:gd name="connsiteX2" fmla="*/ 7929372 w 7929371"/>
              <a:gd name="connsiteY2" fmla="*/ 0 h 1001267"/>
              <a:gd name="connsiteX3" fmla="*/ 0 w 7929371"/>
              <a:gd name="connsiteY3" fmla="*/ 0 h 1001267"/>
              <a:gd name="connsiteX4" fmla="*/ 0 w 7929371"/>
              <a:gd name="connsiteY4" fmla="*/ 1001267 h 10012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29371" h="1001267">
                <a:moveTo>
                  <a:pt x="0" y="1001267"/>
                </a:moveTo>
                <a:lnTo>
                  <a:pt x="7929372" y="1001267"/>
                </a:lnTo>
                <a:lnTo>
                  <a:pt x="7929372" y="0"/>
                </a:lnTo>
                <a:lnTo>
                  <a:pt x="0" y="0"/>
                </a:lnTo>
                <a:lnTo>
                  <a:pt x="0" y="1001267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107692" y="4956047"/>
            <a:ext cx="7967471" cy="1039367"/>
          </a:xfrm>
          <a:custGeom>
            <a:avLst/>
            <a:gdLst>
              <a:gd name="connsiteX0" fmla="*/ 19050 w 7967471"/>
              <a:gd name="connsiteY0" fmla="*/ 1020317 h 1039367"/>
              <a:gd name="connsiteX1" fmla="*/ 7948422 w 7967471"/>
              <a:gd name="connsiteY1" fmla="*/ 1020317 h 1039367"/>
              <a:gd name="connsiteX2" fmla="*/ 7948422 w 7967471"/>
              <a:gd name="connsiteY2" fmla="*/ 19050 h 1039367"/>
              <a:gd name="connsiteX3" fmla="*/ 19050 w 7967471"/>
              <a:gd name="connsiteY3" fmla="*/ 19050 h 1039367"/>
              <a:gd name="connsiteX4" fmla="*/ 19050 w 7967471"/>
              <a:gd name="connsiteY4" fmla="*/ 1020317 h 1039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67471" h="1039367">
                <a:moveTo>
                  <a:pt x="19050" y="1020317"/>
                </a:moveTo>
                <a:lnTo>
                  <a:pt x="7948422" y="1020317"/>
                </a:lnTo>
                <a:lnTo>
                  <a:pt x="7948422" y="19050"/>
                </a:lnTo>
                <a:lnTo>
                  <a:pt x="19050" y="19050"/>
                </a:lnTo>
                <a:lnTo>
                  <a:pt x="19050" y="102031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393048" y="5535040"/>
            <a:ext cx="240156" cy="250977"/>
          </a:xfrm>
          <a:custGeom>
            <a:avLst/>
            <a:gdLst>
              <a:gd name="connsiteX0" fmla="*/ 31750 w 240156"/>
              <a:gd name="connsiteY0" fmla="*/ 31750 h 250977"/>
              <a:gd name="connsiteX1" fmla="*/ 208407 w 240156"/>
              <a:gd name="connsiteY1" fmla="*/ 219227 h 2509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0156" h="250977">
                <a:moveTo>
                  <a:pt x="31750" y="31750"/>
                </a:moveTo>
                <a:lnTo>
                  <a:pt x="208407" y="219227"/>
                </a:lnTo>
              </a:path>
            </a:pathLst>
          </a:custGeom>
          <a:ln w="635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555735" y="5372100"/>
            <a:ext cx="389381" cy="402145"/>
          </a:xfrm>
          <a:custGeom>
            <a:avLst/>
            <a:gdLst>
              <a:gd name="connsiteX0" fmla="*/ 32004 w 389381"/>
              <a:gd name="connsiteY0" fmla="*/ 370141 h 402145"/>
              <a:gd name="connsiteX1" fmla="*/ 357378 w 389381"/>
              <a:gd name="connsiteY1" fmla="*/ 32003 h 4021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9381" h="402145">
                <a:moveTo>
                  <a:pt x="32004" y="370141"/>
                </a:moveTo>
                <a:lnTo>
                  <a:pt x="357378" y="32003"/>
                </a:lnTo>
              </a:path>
            </a:pathLst>
          </a:custGeom>
          <a:ln w="635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9300" y="1651000"/>
            <a:ext cx="8216900" cy="17272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0100" y="4914900"/>
            <a:ext cx="8089900" cy="1155700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39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95300" y="393700"/>
            <a:ext cx="64897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520700" algn="l"/>
                <a:tab pos="850900" algn="l"/>
                <a:tab pos="17145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枚举</a:t>
            </a:r>
          </a:p>
          <a:p>
            <a:pPr>
              <a:lnSpc>
                <a:spcPts val="3900"/>
              </a:lnSpc>
              <a:tabLst>
                <a:tab pos="520700" algn="l"/>
                <a:tab pos="850900" algn="l"/>
                <a:tab pos="17145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对枚举变量赋值语句的形式为：</a:t>
            </a:r>
          </a:p>
          <a:p>
            <a:pPr>
              <a:lnSpc>
                <a:spcPts val="3200"/>
              </a:lnSpc>
              <a:tabLst>
                <a:tab pos="520700" algn="l"/>
                <a:tab pos="850900" algn="l"/>
                <a:tab pos="1714500" algn="l"/>
              </a:tabLst>
            </a:pPr>
            <a:r>
              <a:rPr lang="en-US" altLang="zh-CN" dirty="0" smtClean="0"/>
              <a:t>		</a:t>
            </a: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枚举型变量名</a:t>
            </a:r>
            <a:r>
              <a:rPr lang="en-US" altLang="zh-CN" sz="25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3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有限集合中的某个元素</a:t>
            </a:r>
            <a:r>
              <a:rPr lang="en-US" altLang="zh-CN" sz="253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520700" algn="l"/>
                <a:tab pos="850900" algn="l"/>
                <a:tab pos="17145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0000FF"/>
                </a:solidFill>
                <a:latin typeface="Consolas" pitchFamily="18" charset="0"/>
                <a:cs typeface="Consolas" pitchFamily="18" charset="0"/>
              </a:rPr>
              <a:t>enum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weekday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209800" y="21463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628900" y="2146300"/>
            <a:ext cx="3759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sun,mon,tue,wed,thu,fri,sat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680200" y="2146300"/>
            <a:ext cx="2654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workday,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weekday;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016000" y="2603500"/>
            <a:ext cx="6705600" cy="292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330200" algn="l"/>
                <a:tab pos="1193800" algn="l"/>
                <a:tab pos="1409700" algn="l"/>
              </a:tabLst>
            </a:pPr>
            <a:r>
              <a:rPr lang="en-US" altLang="zh-CN" dirty="0" smtClean="0"/>
              <a:t>	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workday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mon;</a:t>
            </a:r>
          </a:p>
          <a:p>
            <a:pPr>
              <a:lnSpc>
                <a:spcPts val="2800"/>
              </a:lnSpc>
              <a:tabLst>
                <a:tab pos="330200" algn="l"/>
                <a:tab pos="1193800" algn="l"/>
                <a:tab pos="14097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weekday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sun;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330200" algn="l"/>
                <a:tab pos="1193800" algn="l"/>
                <a:tab pos="14097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注意</a:t>
            </a:r>
          </a:p>
          <a:p>
            <a:pPr>
              <a:lnSpc>
                <a:spcPts val="3100"/>
              </a:lnSpc>
              <a:tabLst>
                <a:tab pos="330200" algn="l"/>
                <a:tab pos="1193800" algn="l"/>
                <a:tab pos="1409700" algn="l"/>
              </a:tabLst>
            </a:pPr>
            <a:r>
              <a:rPr lang="en-US" altLang="zh-CN" dirty="0" smtClean="0"/>
              <a:t>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枚举成员都是常量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，不能赋值</a:t>
            </a:r>
          </a:p>
          <a:p>
            <a:pPr>
              <a:lnSpc>
                <a:spcPts val="3100"/>
              </a:lnSpc>
              <a:tabLst>
                <a:tab pos="330200" algn="l"/>
                <a:tab pos="1193800" algn="l"/>
                <a:tab pos="1409700" algn="l"/>
              </a:tabLst>
            </a:pPr>
            <a:r>
              <a:rPr lang="en-US" altLang="zh-CN" dirty="0" smtClean="0"/>
              <a:t>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枚举常量和整形常量类型不同，不能直接赋值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30200" algn="l"/>
                <a:tab pos="1193800" algn="l"/>
                <a:tab pos="14097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sun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1;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349500" y="5562600"/>
            <a:ext cx="1498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workday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2;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283200" y="5562600"/>
            <a:ext cx="1752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workday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=(enum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277100" y="5562600"/>
            <a:ext cx="1117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weekday)2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825500"/>
            <a:ext cx="10185400" cy="55372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40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95300" y="342900"/>
            <a:ext cx="914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枚举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168400" y="990600"/>
            <a:ext cx="22479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663700" y="1816100"/>
            <a:ext cx="85217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enum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Days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{Sunday,Monday,Tuesday,Wednesday,Thursday,Friday,Saturday};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enum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Days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theDay;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j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663700" y="2603500"/>
            <a:ext cx="4927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请输入今天是星期几：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(0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to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6)\n");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663700" y="2895600"/>
            <a:ext cx="1879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scanf("%d",&amp;j);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663700" y="3175000"/>
            <a:ext cx="29972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theDay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(enum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Days)(j);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663700" y="3454400"/>
            <a:ext cx="52578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if(Sunday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theDay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||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Saturday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==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theDay)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171700" y="3987800"/>
            <a:ext cx="3873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printf("It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the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weekend.\n");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663700" y="42672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663700" y="4546600"/>
            <a:ext cx="4953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else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171700" y="5092700"/>
            <a:ext cx="4127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printf("It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is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working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day.\n");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663700" y="53594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663700" y="5638800"/>
            <a:ext cx="1117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168400" y="59182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41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914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枚举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066800" y="1257300"/>
            <a:ext cx="7708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可以在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定义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枚举类型的同时，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声明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枚举型变量。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066800" y="1866900"/>
            <a:ext cx="10134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枚举元素本身由系统赋予一个表示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序号的数值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,从0开始顺序定义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295400" y="2247900"/>
            <a:ext cx="1371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为0，1...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066800" y="2870200"/>
            <a:ext cx="5930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可以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自由的设置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枚举元素的数字序号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066800" y="3479800"/>
            <a:ext cx="6642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可直接把枚举元素赋值给相应的枚举变量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066800" y="4089400"/>
            <a:ext cx="10287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若要把枚举元素的数字序号赋予枚举变量则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必须用强制类型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转换.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1866900"/>
            <a:ext cx="8509000" cy="20193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95300" y="342900"/>
            <a:ext cx="137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206500" y="1219200"/>
            <a:ext cx="94615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28600" algn="l"/>
              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编写学生管理系统，程序需要处理100个学生的数据，每个</a:t>
            </a:r>
          </a:p>
          <a:p>
            <a:pPr>
              <a:lnSpc>
                <a:spcPts val="40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学生需要存储学号、姓名、性别、入学时间、C语言成绩、</a:t>
            </a:r>
          </a:p>
          <a:p>
            <a:pPr>
              <a:lnSpc>
                <a:spcPts val="40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数学成绩、英语成绩、音乐成绩。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981200" y="2857500"/>
            <a:ext cx="73025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打印数学成绩和英语成绩都在90分以上的学生的信息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按照数学成绩对这些学生进行排序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981200" y="3873500"/>
            <a:ext cx="6870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学号为100的学生转学走了，如何删除它的信息。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981200" y="4394200"/>
            <a:ext cx="8470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如何新加一个学生，并且添加完成后学生信息按数学成绩有序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891776" y="3390138"/>
            <a:ext cx="76200" cy="2669247"/>
          </a:xfrm>
          <a:custGeom>
            <a:avLst/>
            <a:gdLst>
              <a:gd name="connsiteX0" fmla="*/ 19050 w 76200"/>
              <a:gd name="connsiteY0" fmla="*/ 19050 h 2669247"/>
              <a:gd name="connsiteX1" fmla="*/ 19050 w 76200"/>
              <a:gd name="connsiteY1" fmla="*/ 2650197 h 26692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669247">
                <a:moveTo>
                  <a:pt x="19050" y="19050"/>
                </a:moveTo>
                <a:lnTo>
                  <a:pt x="19050" y="2650197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168651" y="6002235"/>
            <a:ext cx="7780273" cy="76200"/>
          </a:xfrm>
          <a:custGeom>
            <a:avLst/>
            <a:gdLst>
              <a:gd name="connsiteX0" fmla="*/ 19050 w 7780273"/>
              <a:gd name="connsiteY0" fmla="*/ 19050 h 76200"/>
              <a:gd name="connsiteX1" fmla="*/ 7761224 w 7780273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780273" h="76200">
                <a:moveTo>
                  <a:pt x="19050" y="19050"/>
                </a:moveTo>
                <a:lnTo>
                  <a:pt x="7761224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6300" y="3365500"/>
            <a:ext cx="7886700" cy="27813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graphicFrame>
        <p:nvGraphicFramePr>
          <p:cNvPr id="6" name="表格 4"/>
          <p:cNvGraphicFramePr>
            <a:graphicFrameLocks noGrp="1"/>
          </p:cNvGraphicFramePr>
          <p:nvPr/>
        </p:nvGraphicFramePr>
        <p:xfrm>
          <a:off x="2206751" y="3428238"/>
          <a:ext cx="7704071" cy="2593404"/>
        </p:xfrm>
        <a:graphic>
          <a:graphicData uri="http://schemas.openxmlformats.org/drawingml/2006/table">
            <a:tbl>
              <a:tblPr/>
              <a:tblGrid>
                <a:gridCol w="791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61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81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801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73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985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学号</a:t>
                      </a:r>
                      <a:endParaRPr lang="zh-CN" altLang="en-US" sz="1800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0" cmpd="sng">
                      <a:solidFill>
                        <a:srgbClr val="32628E"/>
                      </a:solidFill>
                      <a:prstDash val="soli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mpd="sng">
                      <a:solidFill>
                        <a:srgbClr val="32628E"/>
                      </a:solidFill>
                      <a:prstDash val="soli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姓名</a:t>
                      </a:r>
                      <a:endParaRPr lang="zh-CN" altLang="en-US" sz="1800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性别</a:t>
                      </a:r>
                      <a:endParaRPr lang="zh-CN" altLang="en-US" sz="1800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入学时间</a:t>
                      </a:r>
                      <a:endParaRPr lang="zh-CN" altLang="en-US" sz="1800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C语言</a:t>
                      </a:r>
                      <a:endParaRPr lang="zh-CN" altLang="en-US" sz="1800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英语</a:t>
                      </a:r>
                      <a:endParaRPr lang="zh-CN" altLang="en-US" sz="1800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数学</a:t>
                      </a:r>
                      <a:endParaRPr lang="zh-CN" altLang="en-US" sz="1800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音乐</a:t>
                      </a:r>
                      <a:endParaRPr lang="zh-CN" altLang="en-US" sz="1800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mpd="sng">
                      <a:solidFill>
                        <a:srgbClr val="32628E"/>
                      </a:solidFill>
                      <a:prstDash val="soli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1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令狐冲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男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1999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90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83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72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82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2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林平之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男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1999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78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92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88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78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3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岳灵珊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女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1999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89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72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98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66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4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任莹莹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女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1999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78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95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87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90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5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……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6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mpd="sng">
                      <a:solidFill>
                        <a:srgbClr val="32628E"/>
                      </a:solidFill>
                      <a:prstDash val="soli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……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95300" y="342900"/>
            <a:ext cx="137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206500" y="927100"/>
            <a:ext cx="56388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计算机如何表示一个学生的信息？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如何表示多个学生的信息？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如何用计算机处理如下表格：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051300" y="2781300"/>
            <a:ext cx="3543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b="1" dirty="0" smtClean="0">
                <a:solidFill>
                  <a:srgbClr val="3366FF"/>
                </a:solidFill>
                <a:latin typeface="Microsoft YaHei UI" pitchFamily="18" charset="0"/>
                <a:cs typeface="Microsoft YaHei UI" pitchFamily="18" charset="0"/>
              </a:rPr>
              <a:t>某学校学生成绩管理表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1100" y="939800"/>
            <a:ext cx="10147300" cy="54737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95300" y="419100"/>
            <a:ext cx="6845300" cy="269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9271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927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每个学生的学号用数组的下标表示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927100" algn="l"/>
              </a:tabLst>
            </a:pPr>
            <a:r>
              <a:rPr lang="en-US" altLang="zh-CN" dirty="0" smtClean="0"/>
              <a:t>	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studentId[100][10];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927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studentName[100][10];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927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studentSex[100][2];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422400" y="3213100"/>
            <a:ext cx="5842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400300" y="3213100"/>
            <a:ext cx="33147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8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timeOfEnter[100];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scoreC[100];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108700" y="3098800"/>
            <a:ext cx="36449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8" dirty="0" smtClean="0">
                <a:solidFill>
                  <a:srgbClr val="32628E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入学时间用</a:t>
            </a:r>
            <a:r>
              <a:rPr lang="en-US" altLang="zh-CN" sz="2798" dirty="0" smtClean="0">
                <a:solidFill>
                  <a:srgbClr val="32628E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98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表示</a:t>
            </a:r>
          </a:p>
          <a:p>
            <a:pPr>
              <a:lnSpc>
                <a:spcPts val="39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32628E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2795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语言的成绩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422400" y="4191000"/>
            <a:ext cx="584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400300" y="4089400"/>
            <a:ext cx="6413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scoreEnglish[100];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32628E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英语课的成绩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422400" y="4711700"/>
            <a:ext cx="5842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400300" y="4711700"/>
            <a:ext cx="31115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scoreMath[100];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/>
            </a:pP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scoreMusic[100];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108700" y="4610100"/>
            <a:ext cx="27051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数学课的成绩</a:t>
            </a:r>
          </a:p>
          <a:p>
            <a:pPr>
              <a:lnSpc>
                <a:spcPts val="3900"/>
              </a:lnSpc>
              <a:tabLst/>
            </a:pPr>
            <a:r>
              <a:rPr lang="en-US" altLang="zh-CN" sz="2795" dirty="0" smtClean="0">
                <a:solidFill>
                  <a:srgbClr val="32628E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音乐课的成绩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45945" y="908685"/>
            <a:ext cx="1542669" cy="396239"/>
          </a:xfrm>
          <a:custGeom>
            <a:avLst/>
            <a:gdLst>
              <a:gd name="connsiteX0" fmla="*/ 0 w 1542669"/>
              <a:gd name="connsiteY0" fmla="*/ 396239 h 396239"/>
              <a:gd name="connsiteX1" fmla="*/ 1542669 w 1542669"/>
              <a:gd name="connsiteY1" fmla="*/ 396239 h 396239"/>
              <a:gd name="connsiteX2" fmla="*/ 1542669 w 1542669"/>
              <a:gd name="connsiteY2" fmla="*/ 0 h 396239"/>
              <a:gd name="connsiteX3" fmla="*/ 0 w 1542669"/>
              <a:gd name="connsiteY3" fmla="*/ 0 h 396239"/>
              <a:gd name="connsiteX4" fmla="*/ 0 w 1542669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9" h="396239">
                <a:moveTo>
                  <a:pt x="0" y="396239"/>
                </a:moveTo>
                <a:lnTo>
                  <a:pt x="1542669" y="396239"/>
                </a:lnTo>
                <a:lnTo>
                  <a:pt x="1542669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845945" y="1304925"/>
            <a:ext cx="1542669" cy="396239"/>
          </a:xfrm>
          <a:custGeom>
            <a:avLst/>
            <a:gdLst>
              <a:gd name="connsiteX0" fmla="*/ 0 w 1542669"/>
              <a:gd name="connsiteY0" fmla="*/ 396239 h 396239"/>
              <a:gd name="connsiteX1" fmla="*/ 1542669 w 1542669"/>
              <a:gd name="connsiteY1" fmla="*/ 396239 h 396239"/>
              <a:gd name="connsiteX2" fmla="*/ 1542669 w 1542669"/>
              <a:gd name="connsiteY2" fmla="*/ 0 h 396239"/>
              <a:gd name="connsiteX3" fmla="*/ 0 w 1542669"/>
              <a:gd name="connsiteY3" fmla="*/ 0 h 396239"/>
              <a:gd name="connsiteX4" fmla="*/ 0 w 1542669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9" h="396239">
                <a:moveTo>
                  <a:pt x="0" y="396239"/>
                </a:moveTo>
                <a:lnTo>
                  <a:pt x="1542669" y="396239"/>
                </a:lnTo>
                <a:lnTo>
                  <a:pt x="1542669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1845945" y="1701164"/>
            <a:ext cx="1542669" cy="396239"/>
          </a:xfrm>
          <a:custGeom>
            <a:avLst/>
            <a:gdLst>
              <a:gd name="connsiteX0" fmla="*/ 0 w 1542669"/>
              <a:gd name="connsiteY0" fmla="*/ 396239 h 396239"/>
              <a:gd name="connsiteX1" fmla="*/ 1542669 w 1542669"/>
              <a:gd name="connsiteY1" fmla="*/ 396239 h 396239"/>
              <a:gd name="connsiteX2" fmla="*/ 1542669 w 1542669"/>
              <a:gd name="connsiteY2" fmla="*/ 0 h 396239"/>
              <a:gd name="connsiteX3" fmla="*/ 0 w 1542669"/>
              <a:gd name="connsiteY3" fmla="*/ 0 h 396239"/>
              <a:gd name="connsiteX4" fmla="*/ 0 w 1542669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9" h="396239">
                <a:moveTo>
                  <a:pt x="0" y="396239"/>
                </a:moveTo>
                <a:lnTo>
                  <a:pt x="1542669" y="396239"/>
                </a:lnTo>
                <a:lnTo>
                  <a:pt x="1542669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1845945" y="2097404"/>
            <a:ext cx="1542669" cy="396240"/>
          </a:xfrm>
          <a:custGeom>
            <a:avLst/>
            <a:gdLst>
              <a:gd name="connsiteX0" fmla="*/ 0 w 1542669"/>
              <a:gd name="connsiteY0" fmla="*/ 396240 h 396240"/>
              <a:gd name="connsiteX1" fmla="*/ 1542669 w 1542669"/>
              <a:gd name="connsiteY1" fmla="*/ 396240 h 396240"/>
              <a:gd name="connsiteX2" fmla="*/ 1542669 w 1542669"/>
              <a:gd name="connsiteY2" fmla="*/ 0 h 396240"/>
              <a:gd name="connsiteX3" fmla="*/ 0 w 1542669"/>
              <a:gd name="connsiteY3" fmla="*/ 0 h 396240"/>
              <a:gd name="connsiteX4" fmla="*/ 0 w 1542669"/>
              <a:gd name="connsiteY4" fmla="*/ 396240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9" h="396240">
                <a:moveTo>
                  <a:pt x="0" y="396240"/>
                </a:moveTo>
                <a:lnTo>
                  <a:pt x="1542669" y="396240"/>
                </a:lnTo>
                <a:lnTo>
                  <a:pt x="1542669" y="0"/>
                </a:lnTo>
                <a:lnTo>
                  <a:pt x="0" y="0"/>
                </a:lnTo>
                <a:lnTo>
                  <a:pt x="0" y="39624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845945" y="2493645"/>
            <a:ext cx="1542669" cy="396239"/>
          </a:xfrm>
          <a:custGeom>
            <a:avLst/>
            <a:gdLst>
              <a:gd name="connsiteX0" fmla="*/ 0 w 1542669"/>
              <a:gd name="connsiteY0" fmla="*/ 396239 h 396239"/>
              <a:gd name="connsiteX1" fmla="*/ 1542669 w 1542669"/>
              <a:gd name="connsiteY1" fmla="*/ 396239 h 396239"/>
              <a:gd name="connsiteX2" fmla="*/ 1542669 w 1542669"/>
              <a:gd name="connsiteY2" fmla="*/ 0 h 396239"/>
              <a:gd name="connsiteX3" fmla="*/ 0 w 1542669"/>
              <a:gd name="connsiteY3" fmla="*/ 0 h 396239"/>
              <a:gd name="connsiteX4" fmla="*/ 0 w 1542669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9" h="396239">
                <a:moveTo>
                  <a:pt x="0" y="396239"/>
                </a:moveTo>
                <a:lnTo>
                  <a:pt x="1542669" y="396239"/>
                </a:lnTo>
                <a:lnTo>
                  <a:pt x="1542669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807845" y="128587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1807845" y="1682114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807845" y="2078354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807845" y="247459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826895" y="870585"/>
            <a:ext cx="76200" cy="2057400"/>
          </a:xfrm>
          <a:custGeom>
            <a:avLst/>
            <a:gdLst>
              <a:gd name="connsiteX0" fmla="*/ 19050 w 76200"/>
              <a:gd name="connsiteY0" fmla="*/ 19050 h 2057400"/>
              <a:gd name="connsiteX1" fmla="*/ 19050 w 76200"/>
              <a:gd name="connsiteY1" fmla="*/ 2038350 h 205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057400">
                <a:moveTo>
                  <a:pt x="19050" y="19050"/>
                </a:moveTo>
                <a:lnTo>
                  <a:pt x="19050" y="20383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369564" y="870585"/>
            <a:ext cx="76200" cy="2057400"/>
          </a:xfrm>
          <a:custGeom>
            <a:avLst/>
            <a:gdLst>
              <a:gd name="connsiteX0" fmla="*/ 19050 w 76200"/>
              <a:gd name="connsiteY0" fmla="*/ 19050 h 2057400"/>
              <a:gd name="connsiteX1" fmla="*/ 19050 w 76200"/>
              <a:gd name="connsiteY1" fmla="*/ 2038350 h 205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057400">
                <a:moveTo>
                  <a:pt x="19050" y="19050"/>
                </a:moveTo>
                <a:lnTo>
                  <a:pt x="19050" y="20383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807845" y="88963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807845" y="287083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198239" y="908685"/>
            <a:ext cx="1542669" cy="396239"/>
          </a:xfrm>
          <a:custGeom>
            <a:avLst/>
            <a:gdLst>
              <a:gd name="connsiteX0" fmla="*/ 0 w 1542669"/>
              <a:gd name="connsiteY0" fmla="*/ 396239 h 396239"/>
              <a:gd name="connsiteX1" fmla="*/ 1542669 w 1542669"/>
              <a:gd name="connsiteY1" fmla="*/ 396239 h 396239"/>
              <a:gd name="connsiteX2" fmla="*/ 1542669 w 1542669"/>
              <a:gd name="connsiteY2" fmla="*/ 0 h 396239"/>
              <a:gd name="connsiteX3" fmla="*/ 0 w 1542669"/>
              <a:gd name="connsiteY3" fmla="*/ 0 h 396239"/>
              <a:gd name="connsiteX4" fmla="*/ 0 w 1542669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9" h="396239">
                <a:moveTo>
                  <a:pt x="0" y="396239"/>
                </a:moveTo>
                <a:lnTo>
                  <a:pt x="1542669" y="396239"/>
                </a:lnTo>
                <a:lnTo>
                  <a:pt x="1542669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198239" y="1304925"/>
            <a:ext cx="1542669" cy="396239"/>
          </a:xfrm>
          <a:custGeom>
            <a:avLst/>
            <a:gdLst>
              <a:gd name="connsiteX0" fmla="*/ 0 w 1542669"/>
              <a:gd name="connsiteY0" fmla="*/ 396239 h 396239"/>
              <a:gd name="connsiteX1" fmla="*/ 1542669 w 1542669"/>
              <a:gd name="connsiteY1" fmla="*/ 396239 h 396239"/>
              <a:gd name="connsiteX2" fmla="*/ 1542669 w 1542669"/>
              <a:gd name="connsiteY2" fmla="*/ 0 h 396239"/>
              <a:gd name="connsiteX3" fmla="*/ 0 w 1542669"/>
              <a:gd name="connsiteY3" fmla="*/ 0 h 396239"/>
              <a:gd name="connsiteX4" fmla="*/ 0 w 1542669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9" h="396239">
                <a:moveTo>
                  <a:pt x="0" y="396239"/>
                </a:moveTo>
                <a:lnTo>
                  <a:pt x="1542669" y="396239"/>
                </a:lnTo>
                <a:lnTo>
                  <a:pt x="1542669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4198239" y="1701164"/>
            <a:ext cx="1542669" cy="396239"/>
          </a:xfrm>
          <a:custGeom>
            <a:avLst/>
            <a:gdLst>
              <a:gd name="connsiteX0" fmla="*/ 0 w 1542669"/>
              <a:gd name="connsiteY0" fmla="*/ 396239 h 396239"/>
              <a:gd name="connsiteX1" fmla="*/ 1542669 w 1542669"/>
              <a:gd name="connsiteY1" fmla="*/ 396239 h 396239"/>
              <a:gd name="connsiteX2" fmla="*/ 1542669 w 1542669"/>
              <a:gd name="connsiteY2" fmla="*/ 0 h 396239"/>
              <a:gd name="connsiteX3" fmla="*/ 0 w 1542669"/>
              <a:gd name="connsiteY3" fmla="*/ 0 h 396239"/>
              <a:gd name="connsiteX4" fmla="*/ 0 w 1542669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9" h="396239">
                <a:moveTo>
                  <a:pt x="0" y="396239"/>
                </a:moveTo>
                <a:lnTo>
                  <a:pt x="1542669" y="396239"/>
                </a:lnTo>
                <a:lnTo>
                  <a:pt x="1542669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98239" y="2097404"/>
            <a:ext cx="1542669" cy="396240"/>
          </a:xfrm>
          <a:custGeom>
            <a:avLst/>
            <a:gdLst>
              <a:gd name="connsiteX0" fmla="*/ 0 w 1542669"/>
              <a:gd name="connsiteY0" fmla="*/ 396240 h 396240"/>
              <a:gd name="connsiteX1" fmla="*/ 1542669 w 1542669"/>
              <a:gd name="connsiteY1" fmla="*/ 396240 h 396240"/>
              <a:gd name="connsiteX2" fmla="*/ 1542669 w 1542669"/>
              <a:gd name="connsiteY2" fmla="*/ 0 h 396240"/>
              <a:gd name="connsiteX3" fmla="*/ 0 w 1542669"/>
              <a:gd name="connsiteY3" fmla="*/ 0 h 396240"/>
              <a:gd name="connsiteX4" fmla="*/ 0 w 1542669"/>
              <a:gd name="connsiteY4" fmla="*/ 396240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9" h="396240">
                <a:moveTo>
                  <a:pt x="0" y="396240"/>
                </a:moveTo>
                <a:lnTo>
                  <a:pt x="1542669" y="396240"/>
                </a:lnTo>
                <a:lnTo>
                  <a:pt x="1542669" y="0"/>
                </a:lnTo>
                <a:lnTo>
                  <a:pt x="0" y="0"/>
                </a:lnTo>
                <a:lnTo>
                  <a:pt x="0" y="39624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4198239" y="2493645"/>
            <a:ext cx="1542669" cy="396239"/>
          </a:xfrm>
          <a:custGeom>
            <a:avLst/>
            <a:gdLst>
              <a:gd name="connsiteX0" fmla="*/ 0 w 1542669"/>
              <a:gd name="connsiteY0" fmla="*/ 396239 h 396239"/>
              <a:gd name="connsiteX1" fmla="*/ 1542669 w 1542669"/>
              <a:gd name="connsiteY1" fmla="*/ 396239 h 396239"/>
              <a:gd name="connsiteX2" fmla="*/ 1542669 w 1542669"/>
              <a:gd name="connsiteY2" fmla="*/ 0 h 396239"/>
              <a:gd name="connsiteX3" fmla="*/ 0 w 1542669"/>
              <a:gd name="connsiteY3" fmla="*/ 0 h 396239"/>
              <a:gd name="connsiteX4" fmla="*/ 0 w 1542669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9" h="396239">
                <a:moveTo>
                  <a:pt x="0" y="396239"/>
                </a:moveTo>
                <a:lnTo>
                  <a:pt x="1542669" y="396239"/>
                </a:lnTo>
                <a:lnTo>
                  <a:pt x="1542669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160139" y="128587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160139" y="1682114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160139" y="2078354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160139" y="247459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179189" y="870585"/>
            <a:ext cx="76200" cy="2057400"/>
          </a:xfrm>
          <a:custGeom>
            <a:avLst/>
            <a:gdLst>
              <a:gd name="connsiteX0" fmla="*/ 19050 w 76200"/>
              <a:gd name="connsiteY0" fmla="*/ 19050 h 2057400"/>
              <a:gd name="connsiteX1" fmla="*/ 19050 w 76200"/>
              <a:gd name="connsiteY1" fmla="*/ 2038350 h 205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057400">
                <a:moveTo>
                  <a:pt x="19050" y="19050"/>
                </a:moveTo>
                <a:lnTo>
                  <a:pt x="19050" y="20383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721858" y="870585"/>
            <a:ext cx="76200" cy="2057400"/>
          </a:xfrm>
          <a:custGeom>
            <a:avLst/>
            <a:gdLst>
              <a:gd name="connsiteX0" fmla="*/ 19050 w 76200"/>
              <a:gd name="connsiteY0" fmla="*/ 19050 h 2057400"/>
              <a:gd name="connsiteX1" fmla="*/ 19050 w 76200"/>
              <a:gd name="connsiteY1" fmla="*/ 2038350 h 205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057400">
                <a:moveTo>
                  <a:pt x="19050" y="19050"/>
                </a:moveTo>
                <a:lnTo>
                  <a:pt x="19050" y="20383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160139" y="88963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4160139" y="287083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6550406" y="908685"/>
            <a:ext cx="1542668" cy="396239"/>
          </a:xfrm>
          <a:custGeom>
            <a:avLst/>
            <a:gdLst>
              <a:gd name="connsiteX0" fmla="*/ 0 w 1542668"/>
              <a:gd name="connsiteY0" fmla="*/ 396239 h 396239"/>
              <a:gd name="connsiteX1" fmla="*/ 1542668 w 1542668"/>
              <a:gd name="connsiteY1" fmla="*/ 396239 h 396239"/>
              <a:gd name="connsiteX2" fmla="*/ 1542668 w 1542668"/>
              <a:gd name="connsiteY2" fmla="*/ 0 h 396239"/>
              <a:gd name="connsiteX3" fmla="*/ 0 w 1542668"/>
              <a:gd name="connsiteY3" fmla="*/ 0 h 396239"/>
              <a:gd name="connsiteX4" fmla="*/ 0 w 1542668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8" h="396239">
                <a:moveTo>
                  <a:pt x="0" y="396239"/>
                </a:moveTo>
                <a:lnTo>
                  <a:pt x="1542668" y="396239"/>
                </a:lnTo>
                <a:lnTo>
                  <a:pt x="1542668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6550406" y="1304925"/>
            <a:ext cx="1542668" cy="396239"/>
          </a:xfrm>
          <a:custGeom>
            <a:avLst/>
            <a:gdLst>
              <a:gd name="connsiteX0" fmla="*/ 0 w 1542668"/>
              <a:gd name="connsiteY0" fmla="*/ 396239 h 396239"/>
              <a:gd name="connsiteX1" fmla="*/ 1542668 w 1542668"/>
              <a:gd name="connsiteY1" fmla="*/ 396239 h 396239"/>
              <a:gd name="connsiteX2" fmla="*/ 1542668 w 1542668"/>
              <a:gd name="connsiteY2" fmla="*/ 0 h 396239"/>
              <a:gd name="connsiteX3" fmla="*/ 0 w 1542668"/>
              <a:gd name="connsiteY3" fmla="*/ 0 h 396239"/>
              <a:gd name="connsiteX4" fmla="*/ 0 w 1542668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8" h="396239">
                <a:moveTo>
                  <a:pt x="0" y="396239"/>
                </a:moveTo>
                <a:lnTo>
                  <a:pt x="1542668" y="396239"/>
                </a:lnTo>
                <a:lnTo>
                  <a:pt x="1542668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6550406" y="1701164"/>
            <a:ext cx="1542668" cy="396239"/>
          </a:xfrm>
          <a:custGeom>
            <a:avLst/>
            <a:gdLst>
              <a:gd name="connsiteX0" fmla="*/ 0 w 1542668"/>
              <a:gd name="connsiteY0" fmla="*/ 396239 h 396239"/>
              <a:gd name="connsiteX1" fmla="*/ 1542668 w 1542668"/>
              <a:gd name="connsiteY1" fmla="*/ 396239 h 396239"/>
              <a:gd name="connsiteX2" fmla="*/ 1542668 w 1542668"/>
              <a:gd name="connsiteY2" fmla="*/ 0 h 396239"/>
              <a:gd name="connsiteX3" fmla="*/ 0 w 1542668"/>
              <a:gd name="connsiteY3" fmla="*/ 0 h 396239"/>
              <a:gd name="connsiteX4" fmla="*/ 0 w 1542668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8" h="396239">
                <a:moveTo>
                  <a:pt x="0" y="396239"/>
                </a:moveTo>
                <a:lnTo>
                  <a:pt x="1542668" y="396239"/>
                </a:lnTo>
                <a:lnTo>
                  <a:pt x="1542668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6550406" y="2097404"/>
            <a:ext cx="1542668" cy="396240"/>
          </a:xfrm>
          <a:custGeom>
            <a:avLst/>
            <a:gdLst>
              <a:gd name="connsiteX0" fmla="*/ 0 w 1542668"/>
              <a:gd name="connsiteY0" fmla="*/ 396240 h 396240"/>
              <a:gd name="connsiteX1" fmla="*/ 1542668 w 1542668"/>
              <a:gd name="connsiteY1" fmla="*/ 396240 h 396240"/>
              <a:gd name="connsiteX2" fmla="*/ 1542668 w 1542668"/>
              <a:gd name="connsiteY2" fmla="*/ 0 h 396240"/>
              <a:gd name="connsiteX3" fmla="*/ 0 w 1542668"/>
              <a:gd name="connsiteY3" fmla="*/ 0 h 396240"/>
              <a:gd name="connsiteX4" fmla="*/ 0 w 1542668"/>
              <a:gd name="connsiteY4" fmla="*/ 396240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8" h="396240">
                <a:moveTo>
                  <a:pt x="0" y="396240"/>
                </a:moveTo>
                <a:lnTo>
                  <a:pt x="1542668" y="396240"/>
                </a:lnTo>
                <a:lnTo>
                  <a:pt x="1542668" y="0"/>
                </a:lnTo>
                <a:lnTo>
                  <a:pt x="0" y="0"/>
                </a:lnTo>
                <a:lnTo>
                  <a:pt x="0" y="39624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6550406" y="2493645"/>
            <a:ext cx="1542668" cy="396239"/>
          </a:xfrm>
          <a:custGeom>
            <a:avLst/>
            <a:gdLst>
              <a:gd name="connsiteX0" fmla="*/ 0 w 1542668"/>
              <a:gd name="connsiteY0" fmla="*/ 396239 h 396239"/>
              <a:gd name="connsiteX1" fmla="*/ 1542668 w 1542668"/>
              <a:gd name="connsiteY1" fmla="*/ 396239 h 396239"/>
              <a:gd name="connsiteX2" fmla="*/ 1542668 w 1542668"/>
              <a:gd name="connsiteY2" fmla="*/ 0 h 396239"/>
              <a:gd name="connsiteX3" fmla="*/ 0 w 1542668"/>
              <a:gd name="connsiteY3" fmla="*/ 0 h 396239"/>
              <a:gd name="connsiteX4" fmla="*/ 0 w 1542668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8" h="396239">
                <a:moveTo>
                  <a:pt x="0" y="396239"/>
                </a:moveTo>
                <a:lnTo>
                  <a:pt x="1542668" y="396239"/>
                </a:lnTo>
                <a:lnTo>
                  <a:pt x="1542668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6512306" y="128587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6512306" y="1682114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6512306" y="2078354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6512306" y="247459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6531356" y="870585"/>
            <a:ext cx="76200" cy="2057400"/>
          </a:xfrm>
          <a:custGeom>
            <a:avLst/>
            <a:gdLst>
              <a:gd name="connsiteX0" fmla="*/ 19050 w 76200"/>
              <a:gd name="connsiteY0" fmla="*/ 19050 h 2057400"/>
              <a:gd name="connsiteX1" fmla="*/ 19050 w 76200"/>
              <a:gd name="connsiteY1" fmla="*/ 2038350 h 205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057400">
                <a:moveTo>
                  <a:pt x="19050" y="19050"/>
                </a:moveTo>
                <a:lnTo>
                  <a:pt x="19050" y="20383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8074025" y="870585"/>
            <a:ext cx="76200" cy="2057400"/>
          </a:xfrm>
          <a:custGeom>
            <a:avLst/>
            <a:gdLst>
              <a:gd name="connsiteX0" fmla="*/ 19050 w 76200"/>
              <a:gd name="connsiteY0" fmla="*/ 19050 h 2057400"/>
              <a:gd name="connsiteX1" fmla="*/ 19050 w 76200"/>
              <a:gd name="connsiteY1" fmla="*/ 2038350 h 205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057400">
                <a:moveTo>
                  <a:pt x="19050" y="19050"/>
                </a:moveTo>
                <a:lnTo>
                  <a:pt x="19050" y="20383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6512306" y="88963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6512306" y="287083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8902700" y="908685"/>
            <a:ext cx="1542668" cy="396239"/>
          </a:xfrm>
          <a:custGeom>
            <a:avLst/>
            <a:gdLst>
              <a:gd name="connsiteX0" fmla="*/ 0 w 1542668"/>
              <a:gd name="connsiteY0" fmla="*/ 396239 h 396239"/>
              <a:gd name="connsiteX1" fmla="*/ 1542668 w 1542668"/>
              <a:gd name="connsiteY1" fmla="*/ 396239 h 396239"/>
              <a:gd name="connsiteX2" fmla="*/ 1542668 w 1542668"/>
              <a:gd name="connsiteY2" fmla="*/ 0 h 396239"/>
              <a:gd name="connsiteX3" fmla="*/ 0 w 1542668"/>
              <a:gd name="connsiteY3" fmla="*/ 0 h 396239"/>
              <a:gd name="connsiteX4" fmla="*/ 0 w 1542668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8" h="396239">
                <a:moveTo>
                  <a:pt x="0" y="396239"/>
                </a:moveTo>
                <a:lnTo>
                  <a:pt x="1542668" y="396239"/>
                </a:lnTo>
                <a:lnTo>
                  <a:pt x="1542668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8902700" y="1304925"/>
            <a:ext cx="1542668" cy="396239"/>
          </a:xfrm>
          <a:custGeom>
            <a:avLst/>
            <a:gdLst>
              <a:gd name="connsiteX0" fmla="*/ 0 w 1542668"/>
              <a:gd name="connsiteY0" fmla="*/ 396239 h 396239"/>
              <a:gd name="connsiteX1" fmla="*/ 1542668 w 1542668"/>
              <a:gd name="connsiteY1" fmla="*/ 396239 h 396239"/>
              <a:gd name="connsiteX2" fmla="*/ 1542668 w 1542668"/>
              <a:gd name="connsiteY2" fmla="*/ 0 h 396239"/>
              <a:gd name="connsiteX3" fmla="*/ 0 w 1542668"/>
              <a:gd name="connsiteY3" fmla="*/ 0 h 396239"/>
              <a:gd name="connsiteX4" fmla="*/ 0 w 1542668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8" h="396239">
                <a:moveTo>
                  <a:pt x="0" y="396239"/>
                </a:moveTo>
                <a:lnTo>
                  <a:pt x="1542668" y="396239"/>
                </a:lnTo>
                <a:lnTo>
                  <a:pt x="1542668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8902700" y="1701164"/>
            <a:ext cx="1542668" cy="396239"/>
          </a:xfrm>
          <a:custGeom>
            <a:avLst/>
            <a:gdLst>
              <a:gd name="connsiteX0" fmla="*/ 0 w 1542668"/>
              <a:gd name="connsiteY0" fmla="*/ 396239 h 396239"/>
              <a:gd name="connsiteX1" fmla="*/ 1542668 w 1542668"/>
              <a:gd name="connsiteY1" fmla="*/ 396239 h 396239"/>
              <a:gd name="connsiteX2" fmla="*/ 1542668 w 1542668"/>
              <a:gd name="connsiteY2" fmla="*/ 0 h 396239"/>
              <a:gd name="connsiteX3" fmla="*/ 0 w 1542668"/>
              <a:gd name="connsiteY3" fmla="*/ 0 h 396239"/>
              <a:gd name="connsiteX4" fmla="*/ 0 w 1542668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8" h="396239">
                <a:moveTo>
                  <a:pt x="0" y="396239"/>
                </a:moveTo>
                <a:lnTo>
                  <a:pt x="1542668" y="396239"/>
                </a:lnTo>
                <a:lnTo>
                  <a:pt x="1542668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8902700" y="2097404"/>
            <a:ext cx="1542668" cy="396240"/>
          </a:xfrm>
          <a:custGeom>
            <a:avLst/>
            <a:gdLst>
              <a:gd name="connsiteX0" fmla="*/ 0 w 1542668"/>
              <a:gd name="connsiteY0" fmla="*/ 396240 h 396240"/>
              <a:gd name="connsiteX1" fmla="*/ 1542668 w 1542668"/>
              <a:gd name="connsiteY1" fmla="*/ 396240 h 396240"/>
              <a:gd name="connsiteX2" fmla="*/ 1542668 w 1542668"/>
              <a:gd name="connsiteY2" fmla="*/ 0 h 396240"/>
              <a:gd name="connsiteX3" fmla="*/ 0 w 1542668"/>
              <a:gd name="connsiteY3" fmla="*/ 0 h 396240"/>
              <a:gd name="connsiteX4" fmla="*/ 0 w 1542668"/>
              <a:gd name="connsiteY4" fmla="*/ 396240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8" h="396240">
                <a:moveTo>
                  <a:pt x="0" y="396240"/>
                </a:moveTo>
                <a:lnTo>
                  <a:pt x="1542668" y="396240"/>
                </a:lnTo>
                <a:lnTo>
                  <a:pt x="1542668" y="0"/>
                </a:lnTo>
                <a:lnTo>
                  <a:pt x="0" y="0"/>
                </a:lnTo>
                <a:lnTo>
                  <a:pt x="0" y="39624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8902700" y="2493645"/>
            <a:ext cx="1542668" cy="396239"/>
          </a:xfrm>
          <a:custGeom>
            <a:avLst/>
            <a:gdLst>
              <a:gd name="connsiteX0" fmla="*/ 0 w 1542668"/>
              <a:gd name="connsiteY0" fmla="*/ 396239 h 396239"/>
              <a:gd name="connsiteX1" fmla="*/ 1542668 w 1542668"/>
              <a:gd name="connsiteY1" fmla="*/ 396239 h 396239"/>
              <a:gd name="connsiteX2" fmla="*/ 1542668 w 1542668"/>
              <a:gd name="connsiteY2" fmla="*/ 0 h 396239"/>
              <a:gd name="connsiteX3" fmla="*/ 0 w 1542668"/>
              <a:gd name="connsiteY3" fmla="*/ 0 h 396239"/>
              <a:gd name="connsiteX4" fmla="*/ 0 w 1542668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8" h="396239">
                <a:moveTo>
                  <a:pt x="0" y="396239"/>
                </a:moveTo>
                <a:lnTo>
                  <a:pt x="1542668" y="396239"/>
                </a:lnTo>
                <a:lnTo>
                  <a:pt x="1542668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8864600" y="128587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8864600" y="1682114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8864600" y="2078354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8864600" y="247459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8883650" y="870585"/>
            <a:ext cx="76200" cy="2057400"/>
          </a:xfrm>
          <a:custGeom>
            <a:avLst/>
            <a:gdLst>
              <a:gd name="connsiteX0" fmla="*/ 19050 w 76200"/>
              <a:gd name="connsiteY0" fmla="*/ 19050 h 2057400"/>
              <a:gd name="connsiteX1" fmla="*/ 19050 w 76200"/>
              <a:gd name="connsiteY1" fmla="*/ 2038350 h 205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057400">
                <a:moveTo>
                  <a:pt x="19050" y="19050"/>
                </a:moveTo>
                <a:lnTo>
                  <a:pt x="19050" y="20383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10426318" y="870585"/>
            <a:ext cx="76200" cy="2057400"/>
          </a:xfrm>
          <a:custGeom>
            <a:avLst/>
            <a:gdLst>
              <a:gd name="connsiteX0" fmla="*/ 19050 w 76200"/>
              <a:gd name="connsiteY0" fmla="*/ 19050 h 2057400"/>
              <a:gd name="connsiteX1" fmla="*/ 19050 w 76200"/>
              <a:gd name="connsiteY1" fmla="*/ 2038350 h 205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057400">
                <a:moveTo>
                  <a:pt x="19050" y="19050"/>
                </a:moveTo>
                <a:lnTo>
                  <a:pt x="19050" y="20383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8864600" y="88963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8864600" y="287083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1845945" y="3068954"/>
            <a:ext cx="1542669" cy="396240"/>
          </a:xfrm>
          <a:custGeom>
            <a:avLst/>
            <a:gdLst>
              <a:gd name="connsiteX0" fmla="*/ 0 w 1542669"/>
              <a:gd name="connsiteY0" fmla="*/ 396240 h 396240"/>
              <a:gd name="connsiteX1" fmla="*/ 1542669 w 1542669"/>
              <a:gd name="connsiteY1" fmla="*/ 396240 h 396240"/>
              <a:gd name="connsiteX2" fmla="*/ 1542669 w 1542669"/>
              <a:gd name="connsiteY2" fmla="*/ 0 h 396240"/>
              <a:gd name="connsiteX3" fmla="*/ 0 w 1542669"/>
              <a:gd name="connsiteY3" fmla="*/ 0 h 396240"/>
              <a:gd name="connsiteX4" fmla="*/ 0 w 1542669"/>
              <a:gd name="connsiteY4" fmla="*/ 396240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9" h="396240">
                <a:moveTo>
                  <a:pt x="0" y="396240"/>
                </a:moveTo>
                <a:lnTo>
                  <a:pt x="1542669" y="396240"/>
                </a:lnTo>
                <a:lnTo>
                  <a:pt x="1542669" y="0"/>
                </a:lnTo>
                <a:lnTo>
                  <a:pt x="0" y="0"/>
                </a:lnTo>
                <a:lnTo>
                  <a:pt x="0" y="39624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Freeform 3"/>
          <p:cNvSpPr/>
          <p:nvPr/>
        </p:nvSpPr>
        <p:spPr>
          <a:xfrm>
            <a:off x="1845945" y="3465195"/>
            <a:ext cx="1542669" cy="396240"/>
          </a:xfrm>
          <a:custGeom>
            <a:avLst/>
            <a:gdLst>
              <a:gd name="connsiteX0" fmla="*/ 0 w 1542669"/>
              <a:gd name="connsiteY0" fmla="*/ 396239 h 396240"/>
              <a:gd name="connsiteX1" fmla="*/ 1542669 w 1542669"/>
              <a:gd name="connsiteY1" fmla="*/ 396239 h 396240"/>
              <a:gd name="connsiteX2" fmla="*/ 1542669 w 1542669"/>
              <a:gd name="connsiteY2" fmla="*/ 0 h 396240"/>
              <a:gd name="connsiteX3" fmla="*/ 0 w 1542669"/>
              <a:gd name="connsiteY3" fmla="*/ 0 h 396240"/>
              <a:gd name="connsiteX4" fmla="*/ 0 w 1542669"/>
              <a:gd name="connsiteY4" fmla="*/ 396239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9" h="396240">
                <a:moveTo>
                  <a:pt x="0" y="396239"/>
                </a:moveTo>
                <a:lnTo>
                  <a:pt x="1542669" y="396239"/>
                </a:lnTo>
                <a:lnTo>
                  <a:pt x="1542669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Freeform 3"/>
          <p:cNvSpPr/>
          <p:nvPr/>
        </p:nvSpPr>
        <p:spPr>
          <a:xfrm>
            <a:off x="1845945" y="3861434"/>
            <a:ext cx="1542669" cy="396240"/>
          </a:xfrm>
          <a:custGeom>
            <a:avLst/>
            <a:gdLst>
              <a:gd name="connsiteX0" fmla="*/ 0 w 1542669"/>
              <a:gd name="connsiteY0" fmla="*/ 396240 h 396240"/>
              <a:gd name="connsiteX1" fmla="*/ 1542669 w 1542669"/>
              <a:gd name="connsiteY1" fmla="*/ 396240 h 396240"/>
              <a:gd name="connsiteX2" fmla="*/ 1542669 w 1542669"/>
              <a:gd name="connsiteY2" fmla="*/ 0 h 396240"/>
              <a:gd name="connsiteX3" fmla="*/ 0 w 1542669"/>
              <a:gd name="connsiteY3" fmla="*/ 0 h 396240"/>
              <a:gd name="connsiteX4" fmla="*/ 0 w 1542669"/>
              <a:gd name="connsiteY4" fmla="*/ 396240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9" h="396240">
                <a:moveTo>
                  <a:pt x="0" y="396240"/>
                </a:moveTo>
                <a:lnTo>
                  <a:pt x="1542669" y="396240"/>
                </a:lnTo>
                <a:lnTo>
                  <a:pt x="1542669" y="0"/>
                </a:lnTo>
                <a:lnTo>
                  <a:pt x="0" y="0"/>
                </a:lnTo>
                <a:lnTo>
                  <a:pt x="0" y="39624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Freeform 3"/>
          <p:cNvSpPr/>
          <p:nvPr/>
        </p:nvSpPr>
        <p:spPr>
          <a:xfrm>
            <a:off x="1845945" y="4257675"/>
            <a:ext cx="1542669" cy="396240"/>
          </a:xfrm>
          <a:custGeom>
            <a:avLst/>
            <a:gdLst>
              <a:gd name="connsiteX0" fmla="*/ 0 w 1542669"/>
              <a:gd name="connsiteY0" fmla="*/ 396240 h 396240"/>
              <a:gd name="connsiteX1" fmla="*/ 1542669 w 1542669"/>
              <a:gd name="connsiteY1" fmla="*/ 396240 h 396240"/>
              <a:gd name="connsiteX2" fmla="*/ 1542669 w 1542669"/>
              <a:gd name="connsiteY2" fmla="*/ 0 h 396240"/>
              <a:gd name="connsiteX3" fmla="*/ 0 w 1542669"/>
              <a:gd name="connsiteY3" fmla="*/ 0 h 396240"/>
              <a:gd name="connsiteX4" fmla="*/ 0 w 1542669"/>
              <a:gd name="connsiteY4" fmla="*/ 396240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9" h="396240">
                <a:moveTo>
                  <a:pt x="0" y="396240"/>
                </a:moveTo>
                <a:lnTo>
                  <a:pt x="1542669" y="396240"/>
                </a:lnTo>
                <a:lnTo>
                  <a:pt x="1542669" y="0"/>
                </a:lnTo>
                <a:lnTo>
                  <a:pt x="0" y="0"/>
                </a:lnTo>
                <a:lnTo>
                  <a:pt x="0" y="39624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2" name="Freeform 3"/>
          <p:cNvSpPr/>
          <p:nvPr/>
        </p:nvSpPr>
        <p:spPr>
          <a:xfrm>
            <a:off x="1845945" y="4653915"/>
            <a:ext cx="1542669" cy="396240"/>
          </a:xfrm>
          <a:custGeom>
            <a:avLst/>
            <a:gdLst>
              <a:gd name="connsiteX0" fmla="*/ 0 w 1542669"/>
              <a:gd name="connsiteY0" fmla="*/ 396239 h 396240"/>
              <a:gd name="connsiteX1" fmla="*/ 1542669 w 1542669"/>
              <a:gd name="connsiteY1" fmla="*/ 396239 h 396240"/>
              <a:gd name="connsiteX2" fmla="*/ 1542669 w 1542669"/>
              <a:gd name="connsiteY2" fmla="*/ 0 h 396240"/>
              <a:gd name="connsiteX3" fmla="*/ 0 w 1542669"/>
              <a:gd name="connsiteY3" fmla="*/ 0 h 396240"/>
              <a:gd name="connsiteX4" fmla="*/ 0 w 1542669"/>
              <a:gd name="connsiteY4" fmla="*/ 396239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9" h="396240">
                <a:moveTo>
                  <a:pt x="0" y="396239"/>
                </a:moveTo>
                <a:lnTo>
                  <a:pt x="1542669" y="396239"/>
                </a:lnTo>
                <a:lnTo>
                  <a:pt x="1542669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Freeform 3"/>
          <p:cNvSpPr/>
          <p:nvPr/>
        </p:nvSpPr>
        <p:spPr>
          <a:xfrm>
            <a:off x="1807845" y="344614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4" name="Freeform 3"/>
          <p:cNvSpPr/>
          <p:nvPr/>
        </p:nvSpPr>
        <p:spPr>
          <a:xfrm>
            <a:off x="1807845" y="3842384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Freeform 3"/>
          <p:cNvSpPr/>
          <p:nvPr/>
        </p:nvSpPr>
        <p:spPr>
          <a:xfrm>
            <a:off x="1807845" y="423862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6" name="Freeform 3"/>
          <p:cNvSpPr/>
          <p:nvPr/>
        </p:nvSpPr>
        <p:spPr>
          <a:xfrm>
            <a:off x="1807845" y="463486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7" name="Freeform 3"/>
          <p:cNvSpPr/>
          <p:nvPr/>
        </p:nvSpPr>
        <p:spPr>
          <a:xfrm>
            <a:off x="1826895" y="3030854"/>
            <a:ext cx="76200" cy="2057400"/>
          </a:xfrm>
          <a:custGeom>
            <a:avLst/>
            <a:gdLst>
              <a:gd name="connsiteX0" fmla="*/ 19050 w 76200"/>
              <a:gd name="connsiteY0" fmla="*/ 19050 h 2057400"/>
              <a:gd name="connsiteX1" fmla="*/ 19050 w 76200"/>
              <a:gd name="connsiteY1" fmla="*/ 2038350 h 205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057400">
                <a:moveTo>
                  <a:pt x="19050" y="19050"/>
                </a:moveTo>
                <a:lnTo>
                  <a:pt x="19050" y="20383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8" name="Freeform 3"/>
          <p:cNvSpPr/>
          <p:nvPr/>
        </p:nvSpPr>
        <p:spPr>
          <a:xfrm>
            <a:off x="3369564" y="3030854"/>
            <a:ext cx="76200" cy="2057400"/>
          </a:xfrm>
          <a:custGeom>
            <a:avLst/>
            <a:gdLst>
              <a:gd name="connsiteX0" fmla="*/ 19050 w 76200"/>
              <a:gd name="connsiteY0" fmla="*/ 19050 h 2057400"/>
              <a:gd name="connsiteX1" fmla="*/ 19050 w 76200"/>
              <a:gd name="connsiteY1" fmla="*/ 2038350 h 205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057400">
                <a:moveTo>
                  <a:pt x="19050" y="19050"/>
                </a:moveTo>
                <a:lnTo>
                  <a:pt x="19050" y="20383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9" name="Freeform 3"/>
          <p:cNvSpPr/>
          <p:nvPr/>
        </p:nvSpPr>
        <p:spPr>
          <a:xfrm>
            <a:off x="1807845" y="3049904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0" name="Freeform 3"/>
          <p:cNvSpPr/>
          <p:nvPr/>
        </p:nvSpPr>
        <p:spPr>
          <a:xfrm>
            <a:off x="1807845" y="5031104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1" name="Freeform 3"/>
          <p:cNvSpPr/>
          <p:nvPr/>
        </p:nvSpPr>
        <p:spPr>
          <a:xfrm>
            <a:off x="4198239" y="3068954"/>
            <a:ext cx="1542669" cy="396240"/>
          </a:xfrm>
          <a:custGeom>
            <a:avLst/>
            <a:gdLst>
              <a:gd name="connsiteX0" fmla="*/ 0 w 1542669"/>
              <a:gd name="connsiteY0" fmla="*/ 396240 h 396240"/>
              <a:gd name="connsiteX1" fmla="*/ 1542669 w 1542669"/>
              <a:gd name="connsiteY1" fmla="*/ 396240 h 396240"/>
              <a:gd name="connsiteX2" fmla="*/ 1542669 w 1542669"/>
              <a:gd name="connsiteY2" fmla="*/ 0 h 396240"/>
              <a:gd name="connsiteX3" fmla="*/ 0 w 1542669"/>
              <a:gd name="connsiteY3" fmla="*/ 0 h 396240"/>
              <a:gd name="connsiteX4" fmla="*/ 0 w 1542669"/>
              <a:gd name="connsiteY4" fmla="*/ 396240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9" h="396240">
                <a:moveTo>
                  <a:pt x="0" y="396240"/>
                </a:moveTo>
                <a:lnTo>
                  <a:pt x="1542669" y="396240"/>
                </a:lnTo>
                <a:lnTo>
                  <a:pt x="1542669" y="0"/>
                </a:lnTo>
                <a:lnTo>
                  <a:pt x="0" y="0"/>
                </a:lnTo>
                <a:lnTo>
                  <a:pt x="0" y="39624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2" name="Freeform 3"/>
          <p:cNvSpPr/>
          <p:nvPr/>
        </p:nvSpPr>
        <p:spPr>
          <a:xfrm>
            <a:off x="4198239" y="3465195"/>
            <a:ext cx="1542669" cy="396240"/>
          </a:xfrm>
          <a:custGeom>
            <a:avLst/>
            <a:gdLst>
              <a:gd name="connsiteX0" fmla="*/ 0 w 1542669"/>
              <a:gd name="connsiteY0" fmla="*/ 396239 h 396240"/>
              <a:gd name="connsiteX1" fmla="*/ 1542669 w 1542669"/>
              <a:gd name="connsiteY1" fmla="*/ 396239 h 396240"/>
              <a:gd name="connsiteX2" fmla="*/ 1542669 w 1542669"/>
              <a:gd name="connsiteY2" fmla="*/ 0 h 396240"/>
              <a:gd name="connsiteX3" fmla="*/ 0 w 1542669"/>
              <a:gd name="connsiteY3" fmla="*/ 0 h 396240"/>
              <a:gd name="connsiteX4" fmla="*/ 0 w 1542669"/>
              <a:gd name="connsiteY4" fmla="*/ 396239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9" h="396240">
                <a:moveTo>
                  <a:pt x="0" y="396239"/>
                </a:moveTo>
                <a:lnTo>
                  <a:pt x="1542669" y="396239"/>
                </a:lnTo>
                <a:lnTo>
                  <a:pt x="1542669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3" name="Freeform 3"/>
          <p:cNvSpPr/>
          <p:nvPr/>
        </p:nvSpPr>
        <p:spPr>
          <a:xfrm>
            <a:off x="4198239" y="3861434"/>
            <a:ext cx="1542669" cy="396240"/>
          </a:xfrm>
          <a:custGeom>
            <a:avLst/>
            <a:gdLst>
              <a:gd name="connsiteX0" fmla="*/ 0 w 1542669"/>
              <a:gd name="connsiteY0" fmla="*/ 396240 h 396240"/>
              <a:gd name="connsiteX1" fmla="*/ 1542669 w 1542669"/>
              <a:gd name="connsiteY1" fmla="*/ 396240 h 396240"/>
              <a:gd name="connsiteX2" fmla="*/ 1542669 w 1542669"/>
              <a:gd name="connsiteY2" fmla="*/ 0 h 396240"/>
              <a:gd name="connsiteX3" fmla="*/ 0 w 1542669"/>
              <a:gd name="connsiteY3" fmla="*/ 0 h 396240"/>
              <a:gd name="connsiteX4" fmla="*/ 0 w 1542669"/>
              <a:gd name="connsiteY4" fmla="*/ 396240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9" h="396240">
                <a:moveTo>
                  <a:pt x="0" y="396240"/>
                </a:moveTo>
                <a:lnTo>
                  <a:pt x="1542669" y="396240"/>
                </a:lnTo>
                <a:lnTo>
                  <a:pt x="1542669" y="0"/>
                </a:lnTo>
                <a:lnTo>
                  <a:pt x="0" y="0"/>
                </a:lnTo>
                <a:lnTo>
                  <a:pt x="0" y="39624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4" name="Freeform 3"/>
          <p:cNvSpPr/>
          <p:nvPr/>
        </p:nvSpPr>
        <p:spPr>
          <a:xfrm>
            <a:off x="4198239" y="4257675"/>
            <a:ext cx="1542669" cy="396240"/>
          </a:xfrm>
          <a:custGeom>
            <a:avLst/>
            <a:gdLst>
              <a:gd name="connsiteX0" fmla="*/ 0 w 1542669"/>
              <a:gd name="connsiteY0" fmla="*/ 396240 h 396240"/>
              <a:gd name="connsiteX1" fmla="*/ 1542669 w 1542669"/>
              <a:gd name="connsiteY1" fmla="*/ 396240 h 396240"/>
              <a:gd name="connsiteX2" fmla="*/ 1542669 w 1542669"/>
              <a:gd name="connsiteY2" fmla="*/ 0 h 396240"/>
              <a:gd name="connsiteX3" fmla="*/ 0 w 1542669"/>
              <a:gd name="connsiteY3" fmla="*/ 0 h 396240"/>
              <a:gd name="connsiteX4" fmla="*/ 0 w 1542669"/>
              <a:gd name="connsiteY4" fmla="*/ 396240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9" h="396240">
                <a:moveTo>
                  <a:pt x="0" y="396240"/>
                </a:moveTo>
                <a:lnTo>
                  <a:pt x="1542669" y="396240"/>
                </a:lnTo>
                <a:lnTo>
                  <a:pt x="1542669" y="0"/>
                </a:lnTo>
                <a:lnTo>
                  <a:pt x="0" y="0"/>
                </a:lnTo>
                <a:lnTo>
                  <a:pt x="0" y="39624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5" name="Freeform 3"/>
          <p:cNvSpPr/>
          <p:nvPr/>
        </p:nvSpPr>
        <p:spPr>
          <a:xfrm>
            <a:off x="4198239" y="4653915"/>
            <a:ext cx="1542669" cy="396240"/>
          </a:xfrm>
          <a:custGeom>
            <a:avLst/>
            <a:gdLst>
              <a:gd name="connsiteX0" fmla="*/ 0 w 1542669"/>
              <a:gd name="connsiteY0" fmla="*/ 396239 h 396240"/>
              <a:gd name="connsiteX1" fmla="*/ 1542669 w 1542669"/>
              <a:gd name="connsiteY1" fmla="*/ 396239 h 396240"/>
              <a:gd name="connsiteX2" fmla="*/ 1542669 w 1542669"/>
              <a:gd name="connsiteY2" fmla="*/ 0 h 396240"/>
              <a:gd name="connsiteX3" fmla="*/ 0 w 1542669"/>
              <a:gd name="connsiteY3" fmla="*/ 0 h 396240"/>
              <a:gd name="connsiteX4" fmla="*/ 0 w 1542669"/>
              <a:gd name="connsiteY4" fmla="*/ 396239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9" h="396240">
                <a:moveTo>
                  <a:pt x="0" y="396239"/>
                </a:moveTo>
                <a:lnTo>
                  <a:pt x="1542669" y="396239"/>
                </a:lnTo>
                <a:lnTo>
                  <a:pt x="1542669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6" name="Freeform 3"/>
          <p:cNvSpPr/>
          <p:nvPr/>
        </p:nvSpPr>
        <p:spPr>
          <a:xfrm>
            <a:off x="4160139" y="344614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7" name="Freeform 3"/>
          <p:cNvSpPr/>
          <p:nvPr/>
        </p:nvSpPr>
        <p:spPr>
          <a:xfrm>
            <a:off x="4160139" y="3842384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8" name="Freeform 3"/>
          <p:cNvSpPr/>
          <p:nvPr/>
        </p:nvSpPr>
        <p:spPr>
          <a:xfrm>
            <a:off x="4160139" y="423862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9" name="Freeform 3"/>
          <p:cNvSpPr/>
          <p:nvPr/>
        </p:nvSpPr>
        <p:spPr>
          <a:xfrm>
            <a:off x="4160139" y="463486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0" name="Freeform 3"/>
          <p:cNvSpPr/>
          <p:nvPr/>
        </p:nvSpPr>
        <p:spPr>
          <a:xfrm>
            <a:off x="4179189" y="3030854"/>
            <a:ext cx="76200" cy="2057400"/>
          </a:xfrm>
          <a:custGeom>
            <a:avLst/>
            <a:gdLst>
              <a:gd name="connsiteX0" fmla="*/ 19050 w 76200"/>
              <a:gd name="connsiteY0" fmla="*/ 19050 h 2057400"/>
              <a:gd name="connsiteX1" fmla="*/ 19050 w 76200"/>
              <a:gd name="connsiteY1" fmla="*/ 2038350 h 205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057400">
                <a:moveTo>
                  <a:pt x="19050" y="19050"/>
                </a:moveTo>
                <a:lnTo>
                  <a:pt x="19050" y="20383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1" name="Freeform 3"/>
          <p:cNvSpPr/>
          <p:nvPr/>
        </p:nvSpPr>
        <p:spPr>
          <a:xfrm>
            <a:off x="5721858" y="3030854"/>
            <a:ext cx="76200" cy="2057400"/>
          </a:xfrm>
          <a:custGeom>
            <a:avLst/>
            <a:gdLst>
              <a:gd name="connsiteX0" fmla="*/ 19050 w 76200"/>
              <a:gd name="connsiteY0" fmla="*/ 19050 h 2057400"/>
              <a:gd name="connsiteX1" fmla="*/ 19050 w 76200"/>
              <a:gd name="connsiteY1" fmla="*/ 2038350 h 205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057400">
                <a:moveTo>
                  <a:pt x="19050" y="19050"/>
                </a:moveTo>
                <a:lnTo>
                  <a:pt x="19050" y="20383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2" name="Freeform 3"/>
          <p:cNvSpPr/>
          <p:nvPr/>
        </p:nvSpPr>
        <p:spPr>
          <a:xfrm>
            <a:off x="4160139" y="3049904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3" name="Freeform 3"/>
          <p:cNvSpPr/>
          <p:nvPr/>
        </p:nvSpPr>
        <p:spPr>
          <a:xfrm>
            <a:off x="4160139" y="5031104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9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4" name="Freeform 3"/>
          <p:cNvSpPr/>
          <p:nvPr/>
        </p:nvSpPr>
        <p:spPr>
          <a:xfrm>
            <a:off x="6550406" y="3068954"/>
            <a:ext cx="1542668" cy="396240"/>
          </a:xfrm>
          <a:custGeom>
            <a:avLst/>
            <a:gdLst>
              <a:gd name="connsiteX0" fmla="*/ 0 w 1542668"/>
              <a:gd name="connsiteY0" fmla="*/ 396240 h 396240"/>
              <a:gd name="connsiteX1" fmla="*/ 1542668 w 1542668"/>
              <a:gd name="connsiteY1" fmla="*/ 396240 h 396240"/>
              <a:gd name="connsiteX2" fmla="*/ 1542668 w 1542668"/>
              <a:gd name="connsiteY2" fmla="*/ 0 h 396240"/>
              <a:gd name="connsiteX3" fmla="*/ 0 w 1542668"/>
              <a:gd name="connsiteY3" fmla="*/ 0 h 396240"/>
              <a:gd name="connsiteX4" fmla="*/ 0 w 1542668"/>
              <a:gd name="connsiteY4" fmla="*/ 396240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8" h="396240">
                <a:moveTo>
                  <a:pt x="0" y="396240"/>
                </a:moveTo>
                <a:lnTo>
                  <a:pt x="1542668" y="396240"/>
                </a:lnTo>
                <a:lnTo>
                  <a:pt x="1542668" y="0"/>
                </a:lnTo>
                <a:lnTo>
                  <a:pt x="0" y="0"/>
                </a:lnTo>
                <a:lnTo>
                  <a:pt x="0" y="39624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5" name="Freeform 3"/>
          <p:cNvSpPr/>
          <p:nvPr/>
        </p:nvSpPr>
        <p:spPr>
          <a:xfrm>
            <a:off x="6550406" y="3465195"/>
            <a:ext cx="1542668" cy="396240"/>
          </a:xfrm>
          <a:custGeom>
            <a:avLst/>
            <a:gdLst>
              <a:gd name="connsiteX0" fmla="*/ 0 w 1542668"/>
              <a:gd name="connsiteY0" fmla="*/ 396239 h 396240"/>
              <a:gd name="connsiteX1" fmla="*/ 1542668 w 1542668"/>
              <a:gd name="connsiteY1" fmla="*/ 396239 h 396240"/>
              <a:gd name="connsiteX2" fmla="*/ 1542668 w 1542668"/>
              <a:gd name="connsiteY2" fmla="*/ 0 h 396240"/>
              <a:gd name="connsiteX3" fmla="*/ 0 w 1542668"/>
              <a:gd name="connsiteY3" fmla="*/ 0 h 396240"/>
              <a:gd name="connsiteX4" fmla="*/ 0 w 1542668"/>
              <a:gd name="connsiteY4" fmla="*/ 396239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8" h="396240">
                <a:moveTo>
                  <a:pt x="0" y="396239"/>
                </a:moveTo>
                <a:lnTo>
                  <a:pt x="1542668" y="396239"/>
                </a:lnTo>
                <a:lnTo>
                  <a:pt x="1542668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6" name="Freeform 3"/>
          <p:cNvSpPr/>
          <p:nvPr/>
        </p:nvSpPr>
        <p:spPr>
          <a:xfrm>
            <a:off x="6550406" y="3861434"/>
            <a:ext cx="1542668" cy="396240"/>
          </a:xfrm>
          <a:custGeom>
            <a:avLst/>
            <a:gdLst>
              <a:gd name="connsiteX0" fmla="*/ 0 w 1542668"/>
              <a:gd name="connsiteY0" fmla="*/ 396240 h 396240"/>
              <a:gd name="connsiteX1" fmla="*/ 1542668 w 1542668"/>
              <a:gd name="connsiteY1" fmla="*/ 396240 h 396240"/>
              <a:gd name="connsiteX2" fmla="*/ 1542668 w 1542668"/>
              <a:gd name="connsiteY2" fmla="*/ 0 h 396240"/>
              <a:gd name="connsiteX3" fmla="*/ 0 w 1542668"/>
              <a:gd name="connsiteY3" fmla="*/ 0 h 396240"/>
              <a:gd name="connsiteX4" fmla="*/ 0 w 1542668"/>
              <a:gd name="connsiteY4" fmla="*/ 396240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8" h="396240">
                <a:moveTo>
                  <a:pt x="0" y="396240"/>
                </a:moveTo>
                <a:lnTo>
                  <a:pt x="1542668" y="396240"/>
                </a:lnTo>
                <a:lnTo>
                  <a:pt x="1542668" y="0"/>
                </a:lnTo>
                <a:lnTo>
                  <a:pt x="0" y="0"/>
                </a:lnTo>
                <a:lnTo>
                  <a:pt x="0" y="39624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7" name="Freeform 3"/>
          <p:cNvSpPr/>
          <p:nvPr/>
        </p:nvSpPr>
        <p:spPr>
          <a:xfrm>
            <a:off x="6550406" y="4257675"/>
            <a:ext cx="1542668" cy="396240"/>
          </a:xfrm>
          <a:custGeom>
            <a:avLst/>
            <a:gdLst>
              <a:gd name="connsiteX0" fmla="*/ 0 w 1542668"/>
              <a:gd name="connsiteY0" fmla="*/ 396240 h 396240"/>
              <a:gd name="connsiteX1" fmla="*/ 1542668 w 1542668"/>
              <a:gd name="connsiteY1" fmla="*/ 396240 h 396240"/>
              <a:gd name="connsiteX2" fmla="*/ 1542668 w 1542668"/>
              <a:gd name="connsiteY2" fmla="*/ 0 h 396240"/>
              <a:gd name="connsiteX3" fmla="*/ 0 w 1542668"/>
              <a:gd name="connsiteY3" fmla="*/ 0 h 396240"/>
              <a:gd name="connsiteX4" fmla="*/ 0 w 1542668"/>
              <a:gd name="connsiteY4" fmla="*/ 396240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8" h="396240">
                <a:moveTo>
                  <a:pt x="0" y="396240"/>
                </a:moveTo>
                <a:lnTo>
                  <a:pt x="1542668" y="396240"/>
                </a:lnTo>
                <a:lnTo>
                  <a:pt x="1542668" y="0"/>
                </a:lnTo>
                <a:lnTo>
                  <a:pt x="0" y="0"/>
                </a:lnTo>
                <a:lnTo>
                  <a:pt x="0" y="39624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8" name="Freeform 3"/>
          <p:cNvSpPr/>
          <p:nvPr/>
        </p:nvSpPr>
        <p:spPr>
          <a:xfrm>
            <a:off x="6550406" y="4653915"/>
            <a:ext cx="1542668" cy="396240"/>
          </a:xfrm>
          <a:custGeom>
            <a:avLst/>
            <a:gdLst>
              <a:gd name="connsiteX0" fmla="*/ 0 w 1542668"/>
              <a:gd name="connsiteY0" fmla="*/ 396239 h 396240"/>
              <a:gd name="connsiteX1" fmla="*/ 1542668 w 1542668"/>
              <a:gd name="connsiteY1" fmla="*/ 396239 h 396240"/>
              <a:gd name="connsiteX2" fmla="*/ 1542668 w 1542668"/>
              <a:gd name="connsiteY2" fmla="*/ 0 h 396240"/>
              <a:gd name="connsiteX3" fmla="*/ 0 w 1542668"/>
              <a:gd name="connsiteY3" fmla="*/ 0 h 396240"/>
              <a:gd name="connsiteX4" fmla="*/ 0 w 1542668"/>
              <a:gd name="connsiteY4" fmla="*/ 396239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8" h="396240">
                <a:moveTo>
                  <a:pt x="0" y="396239"/>
                </a:moveTo>
                <a:lnTo>
                  <a:pt x="1542668" y="396239"/>
                </a:lnTo>
                <a:lnTo>
                  <a:pt x="1542668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9" name="Freeform 3"/>
          <p:cNvSpPr/>
          <p:nvPr/>
        </p:nvSpPr>
        <p:spPr>
          <a:xfrm>
            <a:off x="6512306" y="344614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0" name="Freeform 3"/>
          <p:cNvSpPr/>
          <p:nvPr/>
        </p:nvSpPr>
        <p:spPr>
          <a:xfrm>
            <a:off x="6512306" y="3842384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1" name="Freeform 3"/>
          <p:cNvSpPr/>
          <p:nvPr/>
        </p:nvSpPr>
        <p:spPr>
          <a:xfrm>
            <a:off x="6512306" y="423862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2" name="Freeform 3"/>
          <p:cNvSpPr/>
          <p:nvPr/>
        </p:nvSpPr>
        <p:spPr>
          <a:xfrm>
            <a:off x="6512306" y="463486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3" name="Freeform 3"/>
          <p:cNvSpPr/>
          <p:nvPr/>
        </p:nvSpPr>
        <p:spPr>
          <a:xfrm>
            <a:off x="6531356" y="3030854"/>
            <a:ext cx="76200" cy="2057400"/>
          </a:xfrm>
          <a:custGeom>
            <a:avLst/>
            <a:gdLst>
              <a:gd name="connsiteX0" fmla="*/ 19050 w 76200"/>
              <a:gd name="connsiteY0" fmla="*/ 19050 h 2057400"/>
              <a:gd name="connsiteX1" fmla="*/ 19050 w 76200"/>
              <a:gd name="connsiteY1" fmla="*/ 2038350 h 205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057400">
                <a:moveTo>
                  <a:pt x="19050" y="19050"/>
                </a:moveTo>
                <a:lnTo>
                  <a:pt x="19050" y="20383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4" name="Freeform 3"/>
          <p:cNvSpPr/>
          <p:nvPr/>
        </p:nvSpPr>
        <p:spPr>
          <a:xfrm>
            <a:off x="8074025" y="3030854"/>
            <a:ext cx="76200" cy="2057400"/>
          </a:xfrm>
          <a:custGeom>
            <a:avLst/>
            <a:gdLst>
              <a:gd name="connsiteX0" fmla="*/ 19050 w 76200"/>
              <a:gd name="connsiteY0" fmla="*/ 19050 h 2057400"/>
              <a:gd name="connsiteX1" fmla="*/ 19050 w 76200"/>
              <a:gd name="connsiteY1" fmla="*/ 2038350 h 205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057400">
                <a:moveTo>
                  <a:pt x="19050" y="19050"/>
                </a:moveTo>
                <a:lnTo>
                  <a:pt x="19050" y="20383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5" name="Freeform 3"/>
          <p:cNvSpPr/>
          <p:nvPr/>
        </p:nvSpPr>
        <p:spPr>
          <a:xfrm>
            <a:off x="6512306" y="3049904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6" name="Freeform 3"/>
          <p:cNvSpPr/>
          <p:nvPr/>
        </p:nvSpPr>
        <p:spPr>
          <a:xfrm>
            <a:off x="6512306" y="5031104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7" name="Freeform 3"/>
          <p:cNvSpPr/>
          <p:nvPr/>
        </p:nvSpPr>
        <p:spPr>
          <a:xfrm>
            <a:off x="8902700" y="3068954"/>
            <a:ext cx="1542668" cy="396240"/>
          </a:xfrm>
          <a:custGeom>
            <a:avLst/>
            <a:gdLst>
              <a:gd name="connsiteX0" fmla="*/ 0 w 1542668"/>
              <a:gd name="connsiteY0" fmla="*/ 396240 h 396240"/>
              <a:gd name="connsiteX1" fmla="*/ 1542668 w 1542668"/>
              <a:gd name="connsiteY1" fmla="*/ 396240 h 396240"/>
              <a:gd name="connsiteX2" fmla="*/ 1542668 w 1542668"/>
              <a:gd name="connsiteY2" fmla="*/ 0 h 396240"/>
              <a:gd name="connsiteX3" fmla="*/ 0 w 1542668"/>
              <a:gd name="connsiteY3" fmla="*/ 0 h 396240"/>
              <a:gd name="connsiteX4" fmla="*/ 0 w 1542668"/>
              <a:gd name="connsiteY4" fmla="*/ 396240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8" h="396240">
                <a:moveTo>
                  <a:pt x="0" y="396240"/>
                </a:moveTo>
                <a:lnTo>
                  <a:pt x="1542668" y="396240"/>
                </a:lnTo>
                <a:lnTo>
                  <a:pt x="1542668" y="0"/>
                </a:lnTo>
                <a:lnTo>
                  <a:pt x="0" y="0"/>
                </a:lnTo>
                <a:lnTo>
                  <a:pt x="0" y="39624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8" name="Freeform 3"/>
          <p:cNvSpPr/>
          <p:nvPr/>
        </p:nvSpPr>
        <p:spPr>
          <a:xfrm>
            <a:off x="8902700" y="3465195"/>
            <a:ext cx="1542668" cy="396240"/>
          </a:xfrm>
          <a:custGeom>
            <a:avLst/>
            <a:gdLst>
              <a:gd name="connsiteX0" fmla="*/ 0 w 1542668"/>
              <a:gd name="connsiteY0" fmla="*/ 396239 h 396240"/>
              <a:gd name="connsiteX1" fmla="*/ 1542668 w 1542668"/>
              <a:gd name="connsiteY1" fmla="*/ 396239 h 396240"/>
              <a:gd name="connsiteX2" fmla="*/ 1542668 w 1542668"/>
              <a:gd name="connsiteY2" fmla="*/ 0 h 396240"/>
              <a:gd name="connsiteX3" fmla="*/ 0 w 1542668"/>
              <a:gd name="connsiteY3" fmla="*/ 0 h 396240"/>
              <a:gd name="connsiteX4" fmla="*/ 0 w 1542668"/>
              <a:gd name="connsiteY4" fmla="*/ 396239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8" h="396240">
                <a:moveTo>
                  <a:pt x="0" y="396239"/>
                </a:moveTo>
                <a:lnTo>
                  <a:pt x="1542668" y="396239"/>
                </a:lnTo>
                <a:lnTo>
                  <a:pt x="1542668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9" name="Freeform 3"/>
          <p:cNvSpPr/>
          <p:nvPr/>
        </p:nvSpPr>
        <p:spPr>
          <a:xfrm>
            <a:off x="8902700" y="3861434"/>
            <a:ext cx="1542668" cy="396240"/>
          </a:xfrm>
          <a:custGeom>
            <a:avLst/>
            <a:gdLst>
              <a:gd name="connsiteX0" fmla="*/ 0 w 1542668"/>
              <a:gd name="connsiteY0" fmla="*/ 396240 h 396240"/>
              <a:gd name="connsiteX1" fmla="*/ 1542668 w 1542668"/>
              <a:gd name="connsiteY1" fmla="*/ 396240 h 396240"/>
              <a:gd name="connsiteX2" fmla="*/ 1542668 w 1542668"/>
              <a:gd name="connsiteY2" fmla="*/ 0 h 396240"/>
              <a:gd name="connsiteX3" fmla="*/ 0 w 1542668"/>
              <a:gd name="connsiteY3" fmla="*/ 0 h 396240"/>
              <a:gd name="connsiteX4" fmla="*/ 0 w 1542668"/>
              <a:gd name="connsiteY4" fmla="*/ 396240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8" h="396240">
                <a:moveTo>
                  <a:pt x="0" y="396240"/>
                </a:moveTo>
                <a:lnTo>
                  <a:pt x="1542668" y="396240"/>
                </a:lnTo>
                <a:lnTo>
                  <a:pt x="1542668" y="0"/>
                </a:lnTo>
                <a:lnTo>
                  <a:pt x="0" y="0"/>
                </a:lnTo>
                <a:lnTo>
                  <a:pt x="0" y="39624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0" name="Freeform 3"/>
          <p:cNvSpPr/>
          <p:nvPr/>
        </p:nvSpPr>
        <p:spPr>
          <a:xfrm>
            <a:off x="8902700" y="4257675"/>
            <a:ext cx="1542668" cy="396240"/>
          </a:xfrm>
          <a:custGeom>
            <a:avLst/>
            <a:gdLst>
              <a:gd name="connsiteX0" fmla="*/ 0 w 1542668"/>
              <a:gd name="connsiteY0" fmla="*/ 396240 h 396240"/>
              <a:gd name="connsiteX1" fmla="*/ 1542668 w 1542668"/>
              <a:gd name="connsiteY1" fmla="*/ 396240 h 396240"/>
              <a:gd name="connsiteX2" fmla="*/ 1542668 w 1542668"/>
              <a:gd name="connsiteY2" fmla="*/ 0 h 396240"/>
              <a:gd name="connsiteX3" fmla="*/ 0 w 1542668"/>
              <a:gd name="connsiteY3" fmla="*/ 0 h 396240"/>
              <a:gd name="connsiteX4" fmla="*/ 0 w 1542668"/>
              <a:gd name="connsiteY4" fmla="*/ 396240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8" h="396240">
                <a:moveTo>
                  <a:pt x="0" y="396240"/>
                </a:moveTo>
                <a:lnTo>
                  <a:pt x="1542668" y="396240"/>
                </a:lnTo>
                <a:lnTo>
                  <a:pt x="1542668" y="0"/>
                </a:lnTo>
                <a:lnTo>
                  <a:pt x="0" y="0"/>
                </a:lnTo>
                <a:lnTo>
                  <a:pt x="0" y="39624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1" name="Freeform 3"/>
          <p:cNvSpPr/>
          <p:nvPr/>
        </p:nvSpPr>
        <p:spPr>
          <a:xfrm>
            <a:off x="8902700" y="4653915"/>
            <a:ext cx="1542668" cy="396240"/>
          </a:xfrm>
          <a:custGeom>
            <a:avLst/>
            <a:gdLst>
              <a:gd name="connsiteX0" fmla="*/ 0 w 1542668"/>
              <a:gd name="connsiteY0" fmla="*/ 396239 h 396240"/>
              <a:gd name="connsiteX1" fmla="*/ 1542668 w 1542668"/>
              <a:gd name="connsiteY1" fmla="*/ 396239 h 396240"/>
              <a:gd name="connsiteX2" fmla="*/ 1542668 w 1542668"/>
              <a:gd name="connsiteY2" fmla="*/ 0 h 396240"/>
              <a:gd name="connsiteX3" fmla="*/ 0 w 1542668"/>
              <a:gd name="connsiteY3" fmla="*/ 0 h 396240"/>
              <a:gd name="connsiteX4" fmla="*/ 0 w 1542668"/>
              <a:gd name="connsiteY4" fmla="*/ 396239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42668" h="396240">
                <a:moveTo>
                  <a:pt x="0" y="396239"/>
                </a:moveTo>
                <a:lnTo>
                  <a:pt x="1542668" y="396239"/>
                </a:lnTo>
                <a:lnTo>
                  <a:pt x="1542668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2" name="Freeform 3"/>
          <p:cNvSpPr/>
          <p:nvPr/>
        </p:nvSpPr>
        <p:spPr>
          <a:xfrm>
            <a:off x="8864600" y="344614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3" name="Freeform 3"/>
          <p:cNvSpPr/>
          <p:nvPr/>
        </p:nvSpPr>
        <p:spPr>
          <a:xfrm>
            <a:off x="8864600" y="3842384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4" name="Freeform 3"/>
          <p:cNvSpPr/>
          <p:nvPr/>
        </p:nvSpPr>
        <p:spPr>
          <a:xfrm>
            <a:off x="8864600" y="423862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5" name="Freeform 3"/>
          <p:cNvSpPr/>
          <p:nvPr/>
        </p:nvSpPr>
        <p:spPr>
          <a:xfrm>
            <a:off x="8864600" y="4634865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6" name="Freeform 3"/>
          <p:cNvSpPr/>
          <p:nvPr/>
        </p:nvSpPr>
        <p:spPr>
          <a:xfrm>
            <a:off x="8883650" y="3030854"/>
            <a:ext cx="76200" cy="2057400"/>
          </a:xfrm>
          <a:custGeom>
            <a:avLst/>
            <a:gdLst>
              <a:gd name="connsiteX0" fmla="*/ 19050 w 76200"/>
              <a:gd name="connsiteY0" fmla="*/ 19050 h 2057400"/>
              <a:gd name="connsiteX1" fmla="*/ 19050 w 76200"/>
              <a:gd name="connsiteY1" fmla="*/ 2038350 h 205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057400">
                <a:moveTo>
                  <a:pt x="19050" y="19050"/>
                </a:moveTo>
                <a:lnTo>
                  <a:pt x="19050" y="20383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7" name="Freeform 3"/>
          <p:cNvSpPr/>
          <p:nvPr/>
        </p:nvSpPr>
        <p:spPr>
          <a:xfrm>
            <a:off x="10426318" y="3030854"/>
            <a:ext cx="76200" cy="2057400"/>
          </a:xfrm>
          <a:custGeom>
            <a:avLst/>
            <a:gdLst>
              <a:gd name="connsiteX0" fmla="*/ 19050 w 76200"/>
              <a:gd name="connsiteY0" fmla="*/ 19050 h 2057400"/>
              <a:gd name="connsiteX1" fmla="*/ 19050 w 76200"/>
              <a:gd name="connsiteY1" fmla="*/ 2038350 h 2057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057400">
                <a:moveTo>
                  <a:pt x="19050" y="19050"/>
                </a:moveTo>
                <a:lnTo>
                  <a:pt x="19050" y="20383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8" name="Freeform 3"/>
          <p:cNvSpPr/>
          <p:nvPr/>
        </p:nvSpPr>
        <p:spPr>
          <a:xfrm>
            <a:off x="8864600" y="3049904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9" name="Freeform 3"/>
          <p:cNvSpPr/>
          <p:nvPr/>
        </p:nvSpPr>
        <p:spPr>
          <a:xfrm>
            <a:off x="8864600" y="5031104"/>
            <a:ext cx="1618869" cy="76200"/>
          </a:xfrm>
          <a:custGeom>
            <a:avLst/>
            <a:gdLst>
              <a:gd name="connsiteX0" fmla="*/ 19050 w 1618869"/>
              <a:gd name="connsiteY0" fmla="*/ 19050 h 76200"/>
              <a:gd name="connsiteX1" fmla="*/ 1599818 w 161886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8869" h="76200">
                <a:moveTo>
                  <a:pt x="19050" y="19050"/>
                </a:moveTo>
                <a:lnTo>
                  <a:pt x="159981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0700" y="850900"/>
            <a:ext cx="1727200" cy="4330700"/>
          </a:xfrm>
          <a:prstGeom prst="rect">
            <a:avLst/>
          </a:prstGeom>
          <a:noFill/>
        </p:spPr>
      </p:pic>
      <p:pic>
        <p:nvPicPr>
          <p:cNvPr id="110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0200" y="850900"/>
            <a:ext cx="1727200" cy="4330700"/>
          </a:xfrm>
          <a:prstGeom prst="rect">
            <a:avLst/>
          </a:prstGeom>
          <a:noFill/>
        </p:spPr>
      </p:pic>
      <p:pic>
        <p:nvPicPr>
          <p:cNvPr id="110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89700" y="850900"/>
            <a:ext cx="1727200" cy="4330700"/>
          </a:xfrm>
          <a:prstGeom prst="rect">
            <a:avLst/>
          </a:prstGeom>
          <a:noFill/>
        </p:spPr>
      </p:pic>
      <p:pic>
        <p:nvPicPr>
          <p:cNvPr id="110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39200" y="850900"/>
            <a:ext cx="1727200" cy="4330700"/>
          </a:xfrm>
          <a:prstGeom prst="rect">
            <a:avLst/>
          </a:prstGeom>
          <a:noFill/>
        </p:spPr>
      </p:pic>
      <p:pic>
        <p:nvPicPr>
          <p:cNvPr id="1103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95300" y="342900"/>
            <a:ext cx="137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</p:txBody>
      </p:sp>
      <p:sp>
        <p:nvSpPr>
          <p:cNvPr id="1104" name="TextBox 1"/>
          <p:cNvSpPr txBox="1"/>
          <p:nvPr/>
        </p:nvSpPr>
        <p:spPr>
          <a:xfrm>
            <a:off x="1739900" y="5181600"/>
            <a:ext cx="97663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9702800" algn="l"/>
              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数组个数太多</a:t>
            </a:r>
          </a:p>
          <a:p>
            <a:pPr>
              <a:lnSpc>
                <a:spcPts val="3100"/>
              </a:lnSpc>
              <a:tabLst>
                <a:tab pos="9702800" algn="l"/>
              </a:tabLst>
            </a:pP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结构显得比较零散，不容易管理</a:t>
            </a:r>
          </a:p>
          <a:p>
            <a:pPr>
              <a:lnSpc>
                <a:spcPts val="3100"/>
              </a:lnSpc>
              <a:tabLst>
                <a:tab pos="9702800" algn="l"/>
              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分配内存不集中，寻址效率不高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9702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7</a:t>
            </a:r>
          </a:p>
        </p:txBody>
      </p:sp>
      <p:sp>
        <p:nvSpPr>
          <p:cNvPr id="1105" name="TextBox 1"/>
          <p:cNvSpPr txBox="1"/>
          <p:nvPr/>
        </p:nvSpPr>
        <p:spPr>
          <a:xfrm>
            <a:off x="2362200" y="1066800"/>
            <a:ext cx="482600" cy="407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889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3100"/>
              </a:lnSpc>
              <a:tabLst>
                <a:tab pos="889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</a:p>
          <a:p>
            <a:pPr>
              <a:lnSpc>
                <a:spcPts val="3100"/>
              </a:lnSpc>
              <a:tabLst>
                <a:tab pos="889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</a:p>
          <a:p>
            <a:pPr>
              <a:lnSpc>
                <a:spcPts val="3100"/>
              </a:lnSpc>
              <a:tabLst>
                <a:tab pos="889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</a:t>
            </a:r>
          </a:p>
          <a:p>
            <a:pPr>
              <a:lnSpc>
                <a:spcPts val="3100"/>
              </a:lnSpc>
              <a:tabLst>
                <a:tab pos="88900" algn="l"/>
                <a:tab pos="165100" algn="l"/>
              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88900" algn="l"/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90</a:t>
            </a:r>
          </a:p>
          <a:p>
            <a:pPr>
              <a:lnSpc>
                <a:spcPts val="3100"/>
              </a:lnSpc>
              <a:tabLst>
                <a:tab pos="88900" algn="l"/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78</a:t>
            </a:r>
          </a:p>
          <a:p>
            <a:pPr>
              <a:lnSpc>
                <a:spcPts val="3100"/>
              </a:lnSpc>
              <a:tabLst>
                <a:tab pos="88900" algn="l"/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89</a:t>
            </a:r>
          </a:p>
          <a:p>
            <a:pPr>
              <a:lnSpc>
                <a:spcPts val="3100"/>
              </a:lnSpc>
              <a:tabLst>
                <a:tab pos="88900" algn="l"/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78</a:t>
            </a:r>
          </a:p>
          <a:p>
            <a:pPr>
              <a:lnSpc>
                <a:spcPts val="3100"/>
              </a:lnSpc>
              <a:tabLst>
                <a:tab pos="88900" algn="l"/>
                <a:tab pos="165100" algn="l"/>
              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……</a:t>
            </a:r>
          </a:p>
        </p:txBody>
      </p:sp>
      <p:sp>
        <p:nvSpPr>
          <p:cNvPr id="1106" name="TextBox 1"/>
          <p:cNvSpPr txBox="1"/>
          <p:nvPr/>
        </p:nvSpPr>
        <p:spPr>
          <a:xfrm>
            <a:off x="4584700" y="1066800"/>
            <a:ext cx="762000" cy="407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39700" algn="l"/>
                <a:tab pos="2286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令狐冲</a:t>
            </a:r>
          </a:p>
          <a:p>
            <a:pPr>
              <a:lnSpc>
                <a:spcPts val="3100"/>
              </a:lnSpc>
              <a:tabLst>
                <a:tab pos="139700" algn="l"/>
                <a:tab pos="2286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林平之</a:t>
            </a:r>
          </a:p>
          <a:p>
            <a:pPr>
              <a:lnSpc>
                <a:spcPts val="3100"/>
              </a:lnSpc>
              <a:tabLst>
                <a:tab pos="139700" algn="l"/>
                <a:tab pos="2286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岳灵珊</a:t>
            </a:r>
          </a:p>
          <a:p>
            <a:pPr>
              <a:lnSpc>
                <a:spcPts val="3100"/>
              </a:lnSpc>
              <a:tabLst>
                <a:tab pos="139700" algn="l"/>
                <a:tab pos="2286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任盈盈</a:t>
            </a:r>
          </a:p>
          <a:p>
            <a:pPr>
              <a:lnSpc>
                <a:spcPts val="3100"/>
              </a:lnSpc>
              <a:tabLst>
                <a:tab pos="139700" algn="l"/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397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83</a:t>
            </a:r>
          </a:p>
          <a:p>
            <a:pPr>
              <a:lnSpc>
                <a:spcPts val="3100"/>
              </a:lnSpc>
              <a:tabLst>
                <a:tab pos="1397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92</a:t>
            </a:r>
          </a:p>
          <a:p>
            <a:pPr>
              <a:lnSpc>
                <a:spcPts val="3100"/>
              </a:lnSpc>
              <a:tabLst>
                <a:tab pos="1397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72</a:t>
            </a:r>
          </a:p>
          <a:p>
            <a:pPr>
              <a:lnSpc>
                <a:spcPts val="3100"/>
              </a:lnSpc>
              <a:tabLst>
                <a:tab pos="1397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95</a:t>
            </a:r>
          </a:p>
          <a:p>
            <a:pPr>
              <a:lnSpc>
                <a:spcPts val="3100"/>
              </a:lnSpc>
              <a:tabLst>
                <a:tab pos="139700" algn="l"/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……</a:t>
            </a:r>
          </a:p>
        </p:txBody>
      </p:sp>
      <p:sp>
        <p:nvSpPr>
          <p:cNvPr id="1107" name="TextBox 1"/>
          <p:cNvSpPr txBox="1"/>
          <p:nvPr/>
        </p:nvSpPr>
        <p:spPr>
          <a:xfrm>
            <a:off x="7073900" y="1066800"/>
            <a:ext cx="482600" cy="407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889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男</a:t>
            </a:r>
          </a:p>
          <a:p>
            <a:pPr>
              <a:lnSpc>
                <a:spcPts val="3100"/>
              </a:lnSpc>
              <a:tabLst>
                <a:tab pos="889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男</a:t>
            </a:r>
          </a:p>
          <a:p>
            <a:pPr>
              <a:lnSpc>
                <a:spcPts val="3100"/>
              </a:lnSpc>
              <a:tabLst>
                <a:tab pos="889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女</a:t>
            </a:r>
          </a:p>
          <a:p>
            <a:pPr>
              <a:lnSpc>
                <a:spcPts val="3100"/>
              </a:lnSpc>
              <a:tabLst>
                <a:tab pos="889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女</a:t>
            </a:r>
          </a:p>
          <a:p>
            <a:pPr>
              <a:lnSpc>
                <a:spcPts val="3100"/>
              </a:lnSpc>
              <a:tabLst>
                <a:tab pos="88900" algn="l"/>
                <a:tab pos="114300" algn="l"/>
              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889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72</a:t>
            </a:r>
          </a:p>
          <a:p>
            <a:pPr>
              <a:lnSpc>
                <a:spcPts val="3100"/>
              </a:lnSpc>
              <a:tabLst>
                <a:tab pos="889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88</a:t>
            </a:r>
          </a:p>
          <a:p>
            <a:pPr>
              <a:lnSpc>
                <a:spcPts val="3100"/>
              </a:lnSpc>
              <a:tabLst>
                <a:tab pos="889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98</a:t>
            </a:r>
          </a:p>
          <a:p>
            <a:pPr>
              <a:lnSpc>
                <a:spcPts val="3100"/>
              </a:lnSpc>
              <a:tabLst>
                <a:tab pos="889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87</a:t>
            </a:r>
          </a:p>
          <a:p>
            <a:pPr>
              <a:lnSpc>
                <a:spcPts val="3100"/>
              </a:lnSpc>
              <a:tabLst>
                <a:tab pos="88900" algn="l"/>
                <a:tab pos="114300" algn="l"/>
              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……</a:t>
            </a:r>
          </a:p>
        </p:txBody>
      </p:sp>
      <p:sp>
        <p:nvSpPr>
          <p:cNvPr id="1108" name="TextBox 1"/>
          <p:cNvSpPr txBox="1"/>
          <p:nvPr/>
        </p:nvSpPr>
        <p:spPr>
          <a:xfrm>
            <a:off x="9359900" y="1066800"/>
            <a:ext cx="622300" cy="407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63500" algn="l"/>
                <a:tab pos="1524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1999</a:t>
            </a:r>
          </a:p>
          <a:p>
            <a:pPr>
              <a:lnSpc>
                <a:spcPts val="3100"/>
              </a:lnSpc>
              <a:tabLst>
                <a:tab pos="63500" algn="l"/>
                <a:tab pos="1524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1999</a:t>
            </a:r>
          </a:p>
          <a:p>
            <a:pPr>
              <a:lnSpc>
                <a:spcPts val="3100"/>
              </a:lnSpc>
              <a:tabLst>
                <a:tab pos="63500" algn="l"/>
                <a:tab pos="1524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1999</a:t>
            </a:r>
          </a:p>
          <a:p>
            <a:pPr>
              <a:lnSpc>
                <a:spcPts val="3100"/>
              </a:lnSpc>
              <a:tabLst>
                <a:tab pos="63500" algn="l"/>
                <a:tab pos="1524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1999</a:t>
            </a:r>
          </a:p>
          <a:p>
            <a:pPr>
              <a:lnSpc>
                <a:spcPts val="3100"/>
              </a:lnSpc>
              <a:tabLst>
                <a:tab pos="635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635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82</a:t>
            </a:r>
          </a:p>
          <a:p>
            <a:pPr>
              <a:lnSpc>
                <a:spcPts val="3100"/>
              </a:lnSpc>
              <a:tabLst>
                <a:tab pos="635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78</a:t>
            </a:r>
          </a:p>
          <a:p>
            <a:pPr>
              <a:lnSpc>
                <a:spcPts val="3100"/>
              </a:lnSpc>
              <a:tabLst>
                <a:tab pos="635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66</a:t>
            </a:r>
          </a:p>
          <a:p>
            <a:pPr>
              <a:lnSpc>
                <a:spcPts val="3100"/>
              </a:lnSpc>
              <a:tabLst>
                <a:tab pos="635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90</a:t>
            </a:r>
          </a:p>
          <a:p>
            <a:pPr>
              <a:lnSpc>
                <a:spcPts val="3100"/>
              </a:lnSpc>
              <a:tabLst>
                <a:tab pos="635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……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90725" y="2276868"/>
            <a:ext cx="615950" cy="625081"/>
          </a:xfrm>
          <a:custGeom>
            <a:avLst/>
            <a:gdLst>
              <a:gd name="connsiteX0" fmla="*/ 0 w 615950"/>
              <a:gd name="connsiteY0" fmla="*/ 625081 h 625081"/>
              <a:gd name="connsiteX1" fmla="*/ 615950 w 615950"/>
              <a:gd name="connsiteY1" fmla="*/ 625081 h 625081"/>
              <a:gd name="connsiteX2" fmla="*/ 615950 w 615950"/>
              <a:gd name="connsiteY2" fmla="*/ 0 h 625081"/>
              <a:gd name="connsiteX3" fmla="*/ 0 w 615950"/>
              <a:gd name="connsiteY3" fmla="*/ 0 h 625081"/>
              <a:gd name="connsiteX4" fmla="*/ 0 w 615950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950" h="625081">
                <a:moveTo>
                  <a:pt x="0" y="625081"/>
                </a:moveTo>
                <a:lnTo>
                  <a:pt x="615950" y="625081"/>
                </a:lnTo>
                <a:lnTo>
                  <a:pt x="615950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606675" y="2276868"/>
            <a:ext cx="895350" cy="625081"/>
          </a:xfrm>
          <a:custGeom>
            <a:avLst/>
            <a:gdLst>
              <a:gd name="connsiteX0" fmla="*/ 0 w 895350"/>
              <a:gd name="connsiteY0" fmla="*/ 625081 h 625081"/>
              <a:gd name="connsiteX1" fmla="*/ 895350 w 895350"/>
              <a:gd name="connsiteY1" fmla="*/ 625081 h 625081"/>
              <a:gd name="connsiteX2" fmla="*/ 895350 w 895350"/>
              <a:gd name="connsiteY2" fmla="*/ 0 h 625081"/>
              <a:gd name="connsiteX3" fmla="*/ 0 w 895350"/>
              <a:gd name="connsiteY3" fmla="*/ 0 h 625081"/>
              <a:gd name="connsiteX4" fmla="*/ 0 w 895350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5350" h="625081">
                <a:moveTo>
                  <a:pt x="0" y="625081"/>
                </a:moveTo>
                <a:lnTo>
                  <a:pt x="895350" y="625081"/>
                </a:lnTo>
                <a:lnTo>
                  <a:pt x="895350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502025" y="2276868"/>
            <a:ext cx="603250" cy="625081"/>
          </a:xfrm>
          <a:custGeom>
            <a:avLst/>
            <a:gdLst>
              <a:gd name="connsiteX0" fmla="*/ 0 w 603250"/>
              <a:gd name="connsiteY0" fmla="*/ 625081 h 625081"/>
              <a:gd name="connsiteX1" fmla="*/ 603250 w 603250"/>
              <a:gd name="connsiteY1" fmla="*/ 625081 h 625081"/>
              <a:gd name="connsiteX2" fmla="*/ 603250 w 603250"/>
              <a:gd name="connsiteY2" fmla="*/ 0 h 625081"/>
              <a:gd name="connsiteX3" fmla="*/ 0 w 603250"/>
              <a:gd name="connsiteY3" fmla="*/ 0 h 625081"/>
              <a:gd name="connsiteX4" fmla="*/ 0 w 603250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3250" h="625081">
                <a:moveTo>
                  <a:pt x="0" y="625081"/>
                </a:moveTo>
                <a:lnTo>
                  <a:pt x="603250" y="625081"/>
                </a:lnTo>
                <a:lnTo>
                  <a:pt x="603250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4105275" y="2276868"/>
            <a:ext cx="1109662" cy="625081"/>
          </a:xfrm>
          <a:custGeom>
            <a:avLst/>
            <a:gdLst>
              <a:gd name="connsiteX0" fmla="*/ 0 w 1109662"/>
              <a:gd name="connsiteY0" fmla="*/ 625081 h 625081"/>
              <a:gd name="connsiteX1" fmla="*/ 1109662 w 1109662"/>
              <a:gd name="connsiteY1" fmla="*/ 625081 h 625081"/>
              <a:gd name="connsiteX2" fmla="*/ 1109662 w 1109662"/>
              <a:gd name="connsiteY2" fmla="*/ 0 h 625081"/>
              <a:gd name="connsiteX3" fmla="*/ 0 w 1109662"/>
              <a:gd name="connsiteY3" fmla="*/ 0 h 625081"/>
              <a:gd name="connsiteX4" fmla="*/ 0 w 1109662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9662" h="625081">
                <a:moveTo>
                  <a:pt x="0" y="625081"/>
                </a:moveTo>
                <a:lnTo>
                  <a:pt x="1109662" y="625081"/>
                </a:lnTo>
                <a:lnTo>
                  <a:pt x="1109662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5214873" y="2276868"/>
            <a:ext cx="1246187" cy="625081"/>
          </a:xfrm>
          <a:custGeom>
            <a:avLst/>
            <a:gdLst>
              <a:gd name="connsiteX0" fmla="*/ 0 w 1246187"/>
              <a:gd name="connsiteY0" fmla="*/ 625081 h 625081"/>
              <a:gd name="connsiteX1" fmla="*/ 1246187 w 1246187"/>
              <a:gd name="connsiteY1" fmla="*/ 625081 h 625081"/>
              <a:gd name="connsiteX2" fmla="*/ 1246187 w 1246187"/>
              <a:gd name="connsiteY2" fmla="*/ 0 h 625081"/>
              <a:gd name="connsiteX3" fmla="*/ 0 w 1246187"/>
              <a:gd name="connsiteY3" fmla="*/ 0 h 625081"/>
              <a:gd name="connsiteX4" fmla="*/ 0 w 1246187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6187" h="625081">
                <a:moveTo>
                  <a:pt x="0" y="625081"/>
                </a:moveTo>
                <a:lnTo>
                  <a:pt x="1246187" y="625081"/>
                </a:lnTo>
                <a:lnTo>
                  <a:pt x="1246187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6461125" y="2276868"/>
            <a:ext cx="849312" cy="625081"/>
          </a:xfrm>
          <a:custGeom>
            <a:avLst/>
            <a:gdLst>
              <a:gd name="connsiteX0" fmla="*/ 0 w 849312"/>
              <a:gd name="connsiteY0" fmla="*/ 625081 h 625081"/>
              <a:gd name="connsiteX1" fmla="*/ 849312 w 849312"/>
              <a:gd name="connsiteY1" fmla="*/ 625081 h 625081"/>
              <a:gd name="connsiteX2" fmla="*/ 849312 w 849312"/>
              <a:gd name="connsiteY2" fmla="*/ 0 h 625081"/>
              <a:gd name="connsiteX3" fmla="*/ 0 w 849312"/>
              <a:gd name="connsiteY3" fmla="*/ 0 h 625081"/>
              <a:gd name="connsiteX4" fmla="*/ 0 w 849312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9312" h="625081">
                <a:moveTo>
                  <a:pt x="0" y="625081"/>
                </a:moveTo>
                <a:lnTo>
                  <a:pt x="849312" y="625081"/>
                </a:lnTo>
                <a:lnTo>
                  <a:pt x="849312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310373" y="2276868"/>
            <a:ext cx="1230312" cy="625081"/>
          </a:xfrm>
          <a:custGeom>
            <a:avLst/>
            <a:gdLst>
              <a:gd name="connsiteX0" fmla="*/ 0 w 1230312"/>
              <a:gd name="connsiteY0" fmla="*/ 625081 h 625081"/>
              <a:gd name="connsiteX1" fmla="*/ 1230312 w 1230312"/>
              <a:gd name="connsiteY1" fmla="*/ 625081 h 625081"/>
              <a:gd name="connsiteX2" fmla="*/ 1230312 w 1230312"/>
              <a:gd name="connsiteY2" fmla="*/ 0 h 625081"/>
              <a:gd name="connsiteX3" fmla="*/ 0 w 1230312"/>
              <a:gd name="connsiteY3" fmla="*/ 0 h 625081"/>
              <a:gd name="connsiteX4" fmla="*/ 0 w 1230312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0312" h="625081">
                <a:moveTo>
                  <a:pt x="0" y="625081"/>
                </a:moveTo>
                <a:lnTo>
                  <a:pt x="1230312" y="625081"/>
                </a:lnTo>
                <a:lnTo>
                  <a:pt x="1230312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540750" y="2276868"/>
            <a:ext cx="1154112" cy="625081"/>
          </a:xfrm>
          <a:custGeom>
            <a:avLst/>
            <a:gdLst>
              <a:gd name="connsiteX0" fmla="*/ 0 w 1154112"/>
              <a:gd name="connsiteY0" fmla="*/ 625081 h 625081"/>
              <a:gd name="connsiteX1" fmla="*/ 1154112 w 1154112"/>
              <a:gd name="connsiteY1" fmla="*/ 625081 h 625081"/>
              <a:gd name="connsiteX2" fmla="*/ 1154112 w 1154112"/>
              <a:gd name="connsiteY2" fmla="*/ 0 h 625081"/>
              <a:gd name="connsiteX3" fmla="*/ 0 w 1154112"/>
              <a:gd name="connsiteY3" fmla="*/ 0 h 625081"/>
              <a:gd name="connsiteX4" fmla="*/ 0 w 1154112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4112" h="625081">
                <a:moveTo>
                  <a:pt x="0" y="625081"/>
                </a:moveTo>
                <a:lnTo>
                  <a:pt x="1154112" y="625081"/>
                </a:lnTo>
                <a:lnTo>
                  <a:pt x="1154112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2587625" y="2238755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3482975" y="2238755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4086225" y="2238755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195823" y="2238755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6442075" y="2238755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291323" y="2238755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521700" y="2238755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971675" y="2238755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9675748" y="2238755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952625" y="2257805"/>
            <a:ext cx="7780273" cy="76200"/>
          </a:xfrm>
          <a:custGeom>
            <a:avLst/>
            <a:gdLst>
              <a:gd name="connsiteX0" fmla="*/ 19050 w 7780273"/>
              <a:gd name="connsiteY0" fmla="*/ 19050 h 76200"/>
              <a:gd name="connsiteX1" fmla="*/ 7761223 w 7780273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780273" h="76200">
                <a:moveTo>
                  <a:pt x="19050" y="19050"/>
                </a:moveTo>
                <a:lnTo>
                  <a:pt x="7761223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952625" y="2882900"/>
            <a:ext cx="7780273" cy="76200"/>
          </a:xfrm>
          <a:custGeom>
            <a:avLst/>
            <a:gdLst>
              <a:gd name="connsiteX0" fmla="*/ 19050 w 7780273"/>
              <a:gd name="connsiteY0" fmla="*/ 19050 h 76200"/>
              <a:gd name="connsiteX1" fmla="*/ 7761223 w 7780273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780273" h="76200">
                <a:moveTo>
                  <a:pt x="19050" y="19050"/>
                </a:moveTo>
                <a:lnTo>
                  <a:pt x="7761223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1990725" y="3100590"/>
            <a:ext cx="615950" cy="625081"/>
          </a:xfrm>
          <a:custGeom>
            <a:avLst/>
            <a:gdLst>
              <a:gd name="connsiteX0" fmla="*/ 0 w 615950"/>
              <a:gd name="connsiteY0" fmla="*/ 625081 h 625081"/>
              <a:gd name="connsiteX1" fmla="*/ 615950 w 615950"/>
              <a:gd name="connsiteY1" fmla="*/ 625081 h 625081"/>
              <a:gd name="connsiteX2" fmla="*/ 615950 w 615950"/>
              <a:gd name="connsiteY2" fmla="*/ 0 h 625081"/>
              <a:gd name="connsiteX3" fmla="*/ 0 w 615950"/>
              <a:gd name="connsiteY3" fmla="*/ 0 h 625081"/>
              <a:gd name="connsiteX4" fmla="*/ 0 w 615950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950" h="625081">
                <a:moveTo>
                  <a:pt x="0" y="625081"/>
                </a:moveTo>
                <a:lnTo>
                  <a:pt x="615950" y="625081"/>
                </a:lnTo>
                <a:lnTo>
                  <a:pt x="615950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2606675" y="3100590"/>
            <a:ext cx="895350" cy="625081"/>
          </a:xfrm>
          <a:custGeom>
            <a:avLst/>
            <a:gdLst>
              <a:gd name="connsiteX0" fmla="*/ 0 w 895350"/>
              <a:gd name="connsiteY0" fmla="*/ 625081 h 625081"/>
              <a:gd name="connsiteX1" fmla="*/ 895350 w 895350"/>
              <a:gd name="connsiteY1" fmla="*/ 625081 h 625081"/>
              <a:gd name="connsiteX2" fmla="*/ 895350 w 895350"/>
              <a:gd name="connsiteY2" fmla="*/ 0 h 625081"/>
              <a:gd name="connsiteX3" fmla="*/ 0 w 895350"/>
              <a:gd name="connsiteY3" fmla="*/ 0 h 625081"/>
              <a:gd name="connsiteX4" fmla="*/ 0 w 895350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5350" h="625081">
                <a:moveTo>
                  <a:pt x="0" y="625081"/>
                </a:moveTo>
                <a:lnTo>
                  <a:pt x="895350" y="625081"/>
                </a:lnTo>
                <a:lnTo>
                  <a:pt x="895350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3502025" y="3100590"/>
            <a:ext cx="603250" cy="625081"/>
          </a:xfrm>
          <a:custGeom>
            <a:avLst/>
            <a:gdLst>
              <a:gd name="connsiteX0" fmla="*/ 0 w 603250"/>
              <a:gd name="connsiteY0" fmla="*/ 625081 h 625081"/>
              <a:gd name="connsiteX1" fmla="*/ 603250 w 603250"/>
              <a:gd name="connsiteY1" fmla="*/ 625081 h 625081"/>
              <a:gd name="connsiteX2" fmla="*/ 603250 w 603250"/>
              <a:gd name="connsiteY2" fmla="*/ 0 h 625081"/>
              <a:gd name="connsiteX3" fmla="*/ 0 w 603250"/>
              <a:gd name="connsiteY3" fmla="*/ 0 h 625081"/>
              <a:gd name="connsiteX4" fmla="*/ 0 w 603250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3250" h="625081">
                <a:moveTo>
                  <a:pt x="0" y="625081"/>
                </a:moveTo>
                <a:lnTo>
                  <a:pt x="603250" y="625081"/>
                </a:lnTo>
                <a:lnTo>
                  <a:pt x="603250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105275" y="3100590"/>
            <a:ext cx="1109662" cy="625081"/>
          </a:xfrm>
          <a:custGeom>
            <a:avLst/>
            <a:gdLst>
              <a:gd name="connsiteX0" fmla="*/ 0 w 1109662"/>
              <a:gd name="connsiteY0" fmla="*/ 625081 h 625081"/>
              <a:gd name="connsiteX1" fmla="*/ 1109662 w 1109662"/>
              <a:gd name="connsiteY1" fmla="*/ 625081 h 625081"/>
              <a:gd name="connsiteX2" fmla="*/ 1109662 w 1109662"/>
              <a:gd name="connsiteY2" fmla="*/ 0 h 625081"/>
              <a:gd name="connsiteX3" fmla="*/ 0 w 1109662"/>
              <a:gd name="connsiteY3" fmla="*/ 0 h 625081"/>
              <a:gd name="connsiteX4" fmla="*/ 0 w 1109662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9662" h="625081">
                <a:moveTo>
                  <a:pt x="0" y="625081"/>
                </a:moveTo>
                <a:lnTo>
                  <a:pt x="1109662" y="625081"/>
                </a:lnTo>
                <a:lnTo>
                  <a:pt x="1109662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4873" y="3100590"/>
            <a:ext cx="1246187" cy="625081"/>
          </a:xfrm>
          <a:custGeom>
            <a:avLst/>
            <a:gdLst>
              <a:gd name="connsiteX0" fmla="*/ 0 w 1246187"/>
              <a:gd name="connsiteY0" fmla="*/ 625081 h 625081"/>
              <a:gd name="connsiteX1" fmla="*/ 1246187 w 1246187"/>
              <a:gd name="connsiteY1" fmla="*/ 625081 h 625081"/>
              <a:gd name="connsiteX2" fmla="*/ 1246187 w 1246187"/>
              <a:gd name="connsiteY2" fmla="*/ 0 h 625081"/>
              <a:gd name="connsiteX3" fmla="*/ 0 w 1246187"/>
              <a:gd name="connsiteY3" fmla="*/ 0 h 625081"/>
              <a:gd name="connsiteX4" fmla="*/ 0 w 1246187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6187" h="625081">
                <a:moveTo>
                  <a:pt x="0" y="625081"/>
                </a:moveTo>
                <a:lnTo>
                  <a:pt x="1246187" y="625081"/>
                </a:lnTo>
                <a:lnTo>
                  <a:pt x="1246187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6461125" y="3100590"/>
            <a:ext cx="849312" cy="625081"/>
          </a:xfrm>
          <a:custGeom>
            <a:avLst/>
            <a:gdLst>
              <a:gd name="connsiteX0" fmla="*/ 0 w 849312"/>
              <a:gd name="connsiteY0" fmla="*/ 625081 h 625081"/>
              <a:gd name="connsiteX1" fmla="*/ 849312 w 849312"/>
              <a:gd name="connsiteY1" fmla="*/ 625081 h 625081"/>
              <a:gd name="connsiteX2" fmla="*/ 849312 w 849312"/>
              <a:gd name="connsiteY2" fmla="*/ 0 h 625081"/>
              <a:gd name="connsiteX3" fmla="*/ 0 w 849312"/>
              <a:gd name="connsiteY3" fmla="*/ 0 h 625081"/>
              <a:gd name="connsiteX4" fmla="*/ 0 w 849312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9312" h="625081">
                <a:moveTo>
                  <a:pt x="0" y="625081"/>
                </a:moveTo>
                <a:lnTo>
                  <a:pt x="849312" y="625081"/>
                </a:lnTo>
                <a:lnTo>
                  <a:pt x="849312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7310373" y="3100590"/>
            <a:ext cx="1230312" cy="625081"/>
          </a:xfrm>
          <a:custGeom>
            <a:avLst/>
            <a:gdLst>
              <a:gd name="connsiteX0" fmla="*/ 0 w 1230312"/>
              <a:gd name="connsiteY0" fmla="*/ 625081 h 625081"/>
              <a:gd name="connsiteX1" fmla="*/ 1230312 w 1230312"/>
              <a:gd name="connsiteY1" fmla="*/ 625081 h 625081"/>
              <a:gd name="connsiteX2" fmla="*/ 1230312 w 1230312"/>
              <a:gd name="connsiteY2" fmla="*/ 0 h 625081"/>
              <a:gd name="connsiteX3" fmla="*/ 0 w 1230312"/>
              <a:gd name="connsiteY3" fmla="*/ 0 h 625081"/>
              <a:gd name="connsiteX4" fmla="*/ 0 w 1230312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0312" h="625081">
                <a:moveTo>
                  <a:pt x="0" y="625081"/>
                </a:moveTo>
                <a:lnTo>
                  <a:pt x="1230312" y="625081"/>
                </a:lnTo>
                <a:lnTo>
                  <a:pt x="1230312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540750" y="3100590"/>
            <a:ext cx="1154112" cy="625081"/>
          </a:xfrm>
          <a:custGeom>
            <a:avLst/>
            <a:gdLst>
              <a:gd name="connsiteX0" fmla="*/ 0 w 1154112"/>
              <a:gd name="connsiteY0" fmla="*/ 625081 h 625081"/>
              <a:gd name="connsiteX1" fmla="*/ 1154112 w 1154112"/>
              <a:gd name="connsiteY1" fmla="*/ 625081 h 625081"/>
              <a:gd name="connsiteX2" fmla="*/ 1154112 w 1154112"/>
              <a:gd name="connsiteY2" fmla="*/ 0 h 625081"/>
              <a:gd name="connsiteX3" fmla="*/ 0 w 1154112"/>
              <a:gd name="connsiteY3" fmla="*/ 0 h 625081"/>
              <a:gd name="connsiteX4" fmla="*/ 0 w 1154112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4112" h="625081">
                <a:moveTo>
                  <a:pt x="0" y="625081"/>
                </a:moveTo>
                <a:lnTo>
                  <a:pt x="1154112" y="625081"/>
                </a:lnTo>
                <a:lnTo>
                  <a:pt x="1154112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587625" y="3062477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3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3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3482975" y="3062477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3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3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4086225" y="3062477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3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3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5195823" y="3062477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3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3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6442075" y="3062477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3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3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7291323" y="3062477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3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3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8521700" y="3062477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3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3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1971675" y="3062477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3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3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9675748" y="3062477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3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3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1952625" y="3081527"/>
            <a:ext cx="7780273" cy="76200"/>
          </a:xfrm>
          <a:custGeom>
            <a:avLst/>
            <a:gdLst>
              <a:gd name="connsiteX0" fmla="*/ 19050 w 7780273"/>
              <a:gd name="connsiteY0" fmla="*/ 19050 h 76200"/>
              <a:gd name="connsiteX1" fmla="*/ 7761223 w 7780273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780273" h="76200">
                <a:moveTo>
                  <a:pt x="19050" y="19050"/>
                </a:moveTo>
                <a:lnTo>
                  <a:pt x="7761223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1952625" y="3706621"/>
            <a:ext cx="7780273" cy="76200"/>
          </a:xfrm>
          <a:custGeom>
            <a:avLst/>
            <a:gdLst>
              <a:gd name="connsiteX0" fmla="*/ 19050 w 7780273"/>
              <a:gd name="connsiteY0" fmla="*/ 19050 h 76200"/>
              <a:gd name="connsiteX1" fmla="*/ 7761223 w 7780273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780273" h="76200">
                <a:moveTo>
                  <a:pt x="19050" y="19050"/>
                </a:moveTo>
                <a:lnTo>
                  <a:pt x="7761223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1990725" y="3924439"/>
            <a:ext cx="615950" cy="625081"/>
          </a:xfrm>
          <a:custGeom>
            <a:avLst/>
            <a:gdLst>
              <a:gd name="connsiteX0" fmla="*/ 0 w 615950"/>
              <a:gd name="connsiteY0" fmla="*/ 625081 h 625081"/>
              <a:gd name="connsiteX1" fmla="*/ 615950 w 615950"/>
              <a:gd name="connsiteY1" fmla="*/ 625081 h 625081"/>
              <a:gd name="connsiteX2" fmla="*/ 615950 w 615950"/>
              <a:gd name="connsiteY2" fmla="*/ 0 h 625081"/>
              <a:gd name="connsiteX3" fmla="*/ 0 w 615950"/>
              <a:gd name="connsiteY3" fmla="*/ 0 h 625081"/>
              <a:gd name="connsiteX4" fmla="*/ 0 w 615950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950" h="625081">
                <a:moveTo>
                  <a:pt x="0" y="625081"/>
                </a:moveTo>
                <a:lnTo>
                  <a:pt x="615950" y="625081"/>
                </a:lnTo>
                <a:lnTo>
                  <a:pt x="615950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2606675" y="3924439"/>
            <a:ext cx="895350" cy="625081"/>
          </a:xfrm>
          <a:custGeom>
            <a:avLst/>
            <a:gdLst>
              <a:gd name="connsiteX0" fmla="*/ 0 w 895350"/>
              <a:gd name="connsiteY0" fmla="*/ 625081 h 625081"/>
              <a:gd name="connsiteX1" fmla="*/ 895350 w 895350"/>
              <a:gd name="connsiteY1" fmla="*/ 625081 h 625081"/>
              <a:gd name="connsiteX2" fmla="*/ 895350 w 895350"/>
              <a:gd name="connsiteY2" fmla="*/ 0 h 625081"/>
              <a:gd name="connsiteX3" fmla="*/ 0 w 895350"/>
              <a:gd name="connsiteY3" fmla="*/ 0 h 625081"/>
              <a:gd name="connsiteX4" fmla="*/ 0 w 895350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5350" h="625081">
                <a:moveTo>
                  <a:pt x="0" y="625081"/>
                </a:moveTo>
                <a:lnTo>
                  <a:pt x="895350" y="625081"/>
                </a:lnTo>
                <a:lnTo>
                  <a:pt x="895350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3502025" y="3924439"/>
            <a:ext cx="603250" cy="625081"/>
          </a:xfrm>
          <a:custGeom>
            <a:avLst/>
            <a:gdLst>
              <a:gd name="connsiteX0" fmla="*/ 0 w 603250"/>
              <a:gd name="connsiteY0" fmla="*/ 625081 h 625081"/>
              <a:gd name="connsiteX1" fmla="*/ 603250 w 603250"/>
              <a:gd name="connsiteY1" fmla="*/ 625081 h 625081"/>
              <a:gd name="connsiteX2" fmla="*/ 603250 w 603250"/>
              <a:gd name="connsiteY2" fmla="*/ 0 h 625081"/>
              <a:gd name="connsiteX3" fmla="*/ 0 w 603250"/>
              <a:gd name="connsiteY3" fmla="*/ 0 h 625081"/>
              <a:gd name="connsiteX4" fmla="*/ 0 w 603250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3250" h="625081">
                <a:moveTo>
                  <a:pt x="0" y="625081"/>
                </a:moveTo>
                <a:lnTo>
                  <a:pt x="603250" y="625081"/>
                </a:lnTo>
                <a:lnTo>
                  <a:pt x="603250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4105275" y="3924439"/>
            <a:ext cx="1109662" cy="625081"/>
          </a:xfrm>
          <a:custGeom>
            <a:avLst/>
            <a:gdLst>
              <a:gd name="connsiteX0" fmla="*/ 0 w 1109662"/>
              <a:gd name="connsiteY0" fmla="*/ 625081 h 625081"/>
              <a:gd name="connsiteX1" fmla="*/ 1109662 w 1109662"/>
              <a:gd name="connsiteY1" fmla="*/ 625081 h 625081"/>
              <a:gd name="connsiteX2" fmla="*/ 1109662 w 1109662"/>
              <a:gd name="connsiteY2" fmla="*/ 0 h 625081"/>
              <a:gd name="connsiteX3" fmla="*/ 0 w 1109662"/>
              <a:gd name="connsiteY3" fmla="*/ 0 h 625081"/>
              <a:gd name="connsiteX4" fmla="*/ 0 w 1109662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9662" h="625081">
                <a:moveTo>
                  <a:pt x="0" y="625081"/>
                </a:moveTo>
                <a:lnTo>
                  <a:pt x="1109662" y="625081"/>
                </a:lnTo>
                <a:lnTo>
                  <a:pt x="1109662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5214873" y="3924439"/>
            <a:ext cx="1246187" cy="625081"/>
          </a:xfrm>
          <a:custGeom>
            <a:avLst/>
            <a:gdLst>
              <a:gd name="connsiteX0" fmla="*/ 0 w 1246187"/>
              <a:gd name="connsiteY0" fmla="*/ 625081 h 625081"/>
              <a:gd name="connsiteX1" fmla="*/ 1246187 w 1246187"/>
              <a:gd name="connsiteY1" fmla="*/ 625081 h 625081"/>
              <a:gd name="connsiteX2" fmla="*/ 1246187 w 1246187"/>
              <a:gd name="connsiteY2" fmla="*/ 0 h 625081"/>
              <a:gd name="connsiteX3" fmla="*/ 0 w 1246187"/>
              <a:gd name="connsiteY3" fmla="*/ 0 h 625081"/>
              <a:gd name="connsiteX4" fmla="*/ 0 w 1246187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6187" h="625081">
                <a:moveTo>
                  <a:pt x="0" y="625081"/>
                </a:moveTo>
                <a:lnTo>
                  <a:pt x="1246187" y="625081"/>
                </a:lnTo>
                <a:lnTo>
                  <a:pt x="1246187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6461125" y="3924439"/>
            <a:ext cx="849312" cy="625081"/>
          </a:xfrm>
          <a:custGeom>
            <a:avLst/>
            <a:gdLst>
              <a:gd name="connsiteX0" fmla="*/ 0 w 849312"/>
              <a:gd name="connsiteY0" fmla="*/ 625081 h 625081"/>
              <a:gd name="connsiteX1" fmla="*/ 849312 w 849312"/>
              <a:gd name="connsiteY1" fmla="*/ 625081 h 625081"/>
              <a:gd name="connsiteX2" fmla="*/ 849312 w 849312"/>
              <a:gd name="connsiteY2" fmla="*/ 0 h 625081"/>
              <a:gd name="connsiteX3" fmla="*/ 0 w 849312"/>
              <a:gd name="connsiteY3" fmla="*/ 0 h 625081"/>
              <a:gd name="connsiteX4" fmla="*/ 0 w 849312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9312" h="625081">
                <a:moveTo>
                  <a:pt x="0" y="625081"/>
                </a:moveTo>
                <a:lnTo>
                  <a:pt x="849312" y="625081"/>
                </a:lnTo>
                <a:lnTo>
                  <a:pt x="849312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7310373" y="3924439"/>
            <a:ext cx="1230312" cy="625081"/>
          </a:xfrm>
          <a:custGeom>
            <a:avLst/>
            <a:gdLst>
              <a:gd name="connsiteX0" fmla="*/ 0 w 1230312"/>
              <a:gd name="connsiteY0" fmla="*/ 625081 h 625081"/>
              <a:gd name="connsiteX1" fmla="*/ 1230312 w 1230312"/>
              <a:gd name="connsiteY1" fmla="*/ 625081 h 625081"/>
              <a:gd name="connsiteX2" fmla="*/ 1230312 w 1230312"/>
              <a:gd name="connsiteY2" fmla="*/ 0 h 625081"/>
              <a:gd name="connsiteX3" fmla="*/ 0 w 1230312"/>
              <a:gd name="connsiteY3" fmla="*/ 0 h 625081"/>
              <a:gd name="connsiteX4" fmla="*/ 0 w 1230312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0312" h="625081">
                <a:moveTo>
                  <a:pt x="0" y="625081"/>
                </a:moveTo>
                <a:lnTo>
                  <a:pt x="1230312" y="625081"/>
                </a:lnTo>
                <a:lnTo>
                  <a:pt x="1230312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8540750" y="3924439"/>
            <a:ext cx="1154112" cy="625081"/>
          </a:xfrm>
          <a:custGeom>
            <a:avLst/>
            <a:gdLst>
              <a:gd name="connsiteX0" fmla="*/ 0 w 1154112"/>
              <a:gd name="connsiteY0" fmla="*/ 625081 h 625081"/>
              <a:gd name="connsiteX1" fmla="*/ 1154112 w 1154112"/>
              <a:gd name="connsiteY1" fmla="*/ 625081 h 625081"/>
              <a:gd name="connsiteX2" fmla="*/ 1154112 w 1154112"/>
              <a:gd name="connsiteY2" fmla="*/ 0 h 625081"/>
              <a:gd name="connsiteX3" fmla="*/ 0 w 1154112"/>
              <a:gd name="connsiteY3" fmla="*/ 0 h 625081"/>
              <a:gd name="connsiteX4" fmla="*/ 0 w 1154112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4112" h="625081">
                <a:moveTo>
                  <a:pt x="0" y="625081"/>
                </a:moveTo>
                <a:lnTo>
                  <a:pt x="1154112" y="625081"/>
                </a:lnTo>
                <a:lnTo>
                  <a:pt x="1154112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2587625" y="3886327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3482975" y="3886327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4086225" y="3886327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5195823" y="3886327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6442075" y="3886327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7291323" y="3886327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8521700" y="3886327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Freeform 3"/>
          <p:cNvSpPr/>
          <p:nvPr/>
        </p:nvSpPr>
        <p:spPr>
          <a:xfrm>
            <a:off x="1971675" y="3886327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Freeform 3"/>
          <p:cNvSpPr/>
          <p:nvPr/>
        </p:nvSpPr>
        <p:spPr>
          <a:xfrm>
            <a:off x="9675748" y="3886327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Freeform 3"/>
          <p:cNvSpPr/>
          <p:nvPr/>
        </p:nvSpPr>
        <p:spPr>
          <a:xfrm>
            <a:off x="1952625" y="3905377"/>
            <a:ext cx="7780273" cy="76200"/>
          </a:xfrm>
          <a:custGeom>
            <a:avLst/>
            <a:gdLst>
              <a:gd name="connsiteX0" fmla="*/ 19050 w 7780273"/>
              <a:gd name="connsiteY0" fmla="*/ 19050 h 76200"/>
              <a:gd name="connsiteX1" fmla="*/ 7761223 w 7780273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780273" h="76200">
                <a:moveTo>
                  <a:pt x="19050" y="19050"/>
                </a:moveTo>
                <a:lnTo>
                  <a:pt x="7761223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2" name="Freeform 3"/>
          <p:cNvSpPr/>
          <p:nvPr/>
        </p:nvSpPr>
        <p:spPr>
          <a:xfrm>
            <a:off x="1952625" y="4530471"/>
            <a:ext cx="7780273" cy="76200"/>
          </a:xfrm>
          <a:custGeom>
            <a:avLst/>
            <a:gdLst>
              <a:gd name="connsiteX0" fmla="*/ 19050 w 7780273"/>
              <a:gd name="connsiteY0" fmla="*/ 19050 h 76200"/>
              <a:gd name="connsiteX1" fmla="*/ 7761223 w 7780273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780273" h="76200">
                <a:moveTo>
                  <a:pt x="19050" y="19050"/>
                </a:moveTo>
                <a:lnTo>
                  <a:pt x="7761223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Freeform 3"/>
          <p:cNvSpPr/>
          <p:nvPr/>
        </p:nvSpPr>
        <p:spPr>
          <a:xfrm>
            <a:off x="1990725" y="4748161"/>
            <a:ext cx="615950" cy="625081"/>
          </a:xfrm>
          <a:custGeom>
            <a:avLst/>
            <a:gdLst>
              <a:gd name="connsiteX0" fmla="*/ 0 w 615950"/>
              <a:gd name="connsiteY0" fmla="*/ 625081 h 625081"/>
              <a:gd name="connsiteX1" fmla="*/ 615950 w 615950"/>
              <a:gd name="connsiteY1" fmla="*/ 625081 h 625081"/>
              <a:gd name="connsiteX2" fmla="*/ 615950 w 615950"/>
              <a:gd name="connsiteY2" fmla="*/ 0 h 625081"/>
              <a:gd name="connsiteX3" fmla="*/ 0 w 615950"/>
              <a:gd name="connsiteY3" fmla="*/ 0 h 625081"/>
              <a:gd name="connsiteX4" fmla="*/ 0 w 615950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950" h="625081">
                <a:moveTo>
                  <a:pt x="0" y="625081"/>
                </a:moveTo>
                <a:lnTo>
                  <a:pt x="615950" y="625081"/>
                </a:lnTo>
                <a:lnTo>
                  <a:pt x="615950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4" name="Freeform 3"/>
          <p:cNvSpPr/>
          <p:nvPr/>
        </p:nvSpPr>
        <p:spPr>
          <a:xfrm>
            <a:off x="2606675" y="4748161"/>
            <a:ext cx="895350" cy="625081"/>
          </a:xfrm>
          <a:custGeom>
            <a:avLst/>
            <a:gdLst>
              <a:gd name="connsiteX0" fmla="*/ 0 w 895350"/>
              <a:gd name="connsiteY0" fmla="*/ 625081 h 625081"/>
              <a:gd name="connsiteX1" fmla="*/ 895350 w 895350"/>
              <a:gd name="connsiteY1" fmla="*/ 625081 h 625081"/>
              <a:gd name="connsiteX2" fmla="*/ 895350 w 895350"/>
              <a:gd name="connsiteY2" fmla="*/ 0 h 625081"/>
              <a:gd name="connsiteX3" fmla="*/ 0 w 895350"/>
              <a:gd name="connsiteY3" fmla="*/ 0 h 625081"/>
              <a:gd name="connsiteX4" fmla="*/ 0 w 895350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5350" h="625081">
                <a:moveTo>
                  <a:pt x="0" y="625081"/>
                </a:moveTo>
                <a:lnTo>
                  <a:pt x="895350" y="625081"/>
                </a:lnTo>
                <a:lnTo>
                  <a:pt x="895350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Freeform 3"/>
          <p:cNvSpPr/>
          <p:nvPr/>
        </p:nvSpPr>
        <p:spPr>
          <a:xfrm>
            <a:off x="3502025" y="4748161"/>
            <a:ext cx="603250" cy="625081"/>
          </a:xfrm>
          <a:custGeom>
            <a:avLst/>
            <a:gdLst>
              <a:gd name="connsiteX0" fmla="*/ 0 w 603250"/>
              <a:gd name="connsiteY0" fmla="*/ 625081 h 625081"/>
              <a:gd name="connsiteX1" fmla="*/ 603250 w 603250"/>
              <a:gd name="connsiteY1" fmla="*/ 625081 h 625081"/>
              <a:gd name="connsiteX2" fmla="*/ 603250 w 603250"/>
              <a:gd name="connsiteY2" fmla="*/ 0 h 625081"/>
              <a:gd name="connsiteX3" fmla="*/ 0 w 603250"/>
              <a:gd name="connsiteY3" fmla="*/ 0 h 625081"/>
              <a:gd name="connsiteX4" fmla="*/ 0 w 603250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3250" h="625081">
                <a:moveTo>
                  <a:pt x="0" y="625081"/>
                </a:moveTo>
                <a:lnTo>
                  <a:pt x="603250" y="625081"/>
                </a:lnTo>
                <a:lnTo>
                  <a:pt x="603250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6" name="Freeform 3"/>
          <p:cNvSpPr/>
          <p:nvPr/>
        </p:nvSpPr>
        <p:spPr>
          <a:xfrm>
            <a:off x="4105275" y="4748161"/>
            <a:ext cx="1109662" cy="625081"/>
          </a:xfrm>
          <a:custGeom>
            <a:avLst/>
            <a:gdLst>
              <a:gd name="connsiteX0" fmla="*/ 0 w 1109662"/>
              <a:gd name="connsiteY0" fmla="*/ 625081 h 625081"/>
              <a:gd name="connsiteX1" fmla="*/ 1109662 w 1109662"/>
              <a:gd name="connsiteY1" fmla="*/ 625081 h 625081"/>
              <a:gd name="connsiteX2" fmla="*/ 1109662 w 1109662"/>
              <a:gd name="connsiteY2" fmla="*/ 0 h 625081"/>
              <a:gd name="connsiteX3" fmla="*/ 0 w 1109662"/>
              <a:gd name="connsiteY3" fmla="*/ 0 h 625081"/>
              <a:gd name="connsiteX4" fmla="*/ 0 w 1109662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9662" h="625081">
                <a:moveTo>
                  <a:pt x="0" y="625081"/>
                </a:moveTo>
                <a:lnTo>
                  <a:pt x="1109662" y="625081"/>
                </a:lnTo>
                <a:lnTo>
                  <a:pt x="1109662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7" name="Freeform 3"/>
          <p:cNvSpPr/>
          <p:nvPr/>
        </p:nvSpPr>
        <p:spPr>
          <a:xfrm>
            <a:off x="5214873" y="4748161"/>
            <a:ext cx="1246187" cy="625081"/>
          </a:xfrm>
          <a:custGeom>
            <a:avLst/>
            <a:gdLst>
              <a:gd name="connsiteX0" fmla="*/ 0 w 1246187"/>
              <a:gd name="connsiteY0" fmla="*/ 625081 h 625081"/>
              <a:gd name="connsiteX1" fmla="*/ 1246187 w 1246187"/>
              <a:gd name="connsiteY1" fmla="*/ 625081 h 625081"/>
              <a:gd name="connsiteX2" fmla="*/ 1246187 w 1246187"/>
              <a:gd name="connsiteY2" fmla="*/ 0 h 625081"/>
              <a:gd name="connsiteX3" fmla="*/ 0 w 1246187"/>
              <a:gd name="connsiteY3" fmla="*/ 0 h 625081"/>
              <a:gd name="connsiteX4" fmla="*/ 0 w 1246187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6187" h="625081">
                <a:moveTo>
                  <a:pt x="0" y="625081"/>
                </a:moveTo>
                <a:lnTo>
                  <a:pt x="1246187" y="625081"/>
                </a:lnTo>
                <a:lnTo>
                  <a:pt x="1246187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8" name="Freeform 3"/>
          <p:cNvSpPr/>
          <p:nvPr/>
        </p:nvSpPr>
        <p:spPr>
          <a:xfrm>
            <a:off x="6461125" y="4748161"/>
            <a:ext cx="849312" cy="625081"/>
          </a:xfrm>
          <a:custGeom>
            <a:avLst/>
            <a:gdLst>
              <a:gd name="connsiteX0" fmla="*/ 0 w 849312"/>
              <a:gd name="connsiteY0" fmla="*/ 625081 h 625081"/>
              <a:gd name="connsiteX1" fmla="*/ 849312 w 849312"/>
              <a:gd name="connsiteY1" fmla="*/ 625081 h 625081"/>
              <a:gd name="connsiteX2" fmla="*/ 849312 w 849312"/>
              <a:gd name="connsiteY2" fmla="*/ 0 h 625081"/>
              <a:gd name="connsiteX3" fmla="*/ 0 w 849312"/>
              <a:gd name="connsiteY3" fmla="*/ 0 h 625081"/>
              <a:gd name="connsiteX4" fmla="*/ 0 w 849312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9312" h="625081">
                <a:moveTo>
                  <a:pt x="0" y="625081"/>
                </a:moveTo>
                <a:lnTo>
                  <a:pt x="849312" y="625081"/>
                </a:lnTo>
                <a:lnTo>
                  <a:pt x="849312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9" name="Freeform 3"/>
          <p:cNvSpPr/>
          <p:nvPr/>
        </p:nvSpPr>
        <p:spPr>
          <a:xfrm>
            <a:off x="7310373" y="4748161"/>
            <a:ext cx="1230312" cy="625081"/>
          </a:xfrm>
          <a:custGeom>
            <a:avLst/>
            <a:gdLst>
              <a:gd name="connsiteX0" fmla="*/ 0 w 1230312"/>
              <a:gd name="connsiteY0" fmla="*/ 625081 h 625081"/>
              <a:gd name="connsiteX1" fmla="*/ 1230312 w 1230312"/>
              <a:gd name="connsiteY1" fmla="*/ 625081 h 625081"/>
              <a:gd name="connsiteX2" fmla="*/ 1230312 w 1230312"/>
              <a:gd name="connsiteY2" fmla="*/ 0 h 625081"/>
              <a:gd name="connsiteX3" fmla="*/ 0 w 1230312"/>
              <a:gd name="connsiteY3" fmla="*/ 0 h 625081"/>
              <a:gd name="connsiteX4" fmla="*/ 0 w 1230312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0312" h="625081">
                <a:moveTo>
                  <a:pt x="0" y="625081"/>
                </a:moveTo>
                <a:lnTo>
                  <a:pt x="1230312" y="625081"/>
                </a:lnTo>
                <a:lnTo>
                  <a:pt x="1230312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0" name="Freeform 3"/>
          <p:cNvSpPr/>
          <p:nvPr/>
        </p:nvSpPr>
        <p:spPr>
          <a:xfrm>
            <a:off x="8540750" y="4748161"/>
            <a:ext cx="1154112" cy="625081"/>
          </a:xfrm>
          <a:custGeom>
            <a:avLst/>
            <a:gdLst>
              <a:gd name="connsiteX0" fmla="*/ 0 w 1154112"/>
              <a:gd name="connsiteY0" fmla="*/ 625081 h 625081"/>
              <a:gd name="connsiteX1" fmla="*/ 1154112 w 1154112"/>
              <a:gd name="connsiteY1" fmla="*/ 625081 h 625081"/>
              <a:gd name="connsiteX2" fmla="*/ 1154112 w 1154112"/>
              <a:gd name="connsiteY2" fmla="*/ 0 h 625081"/>
              <a:gd name="connsiteX3" fmla="*/ 0 w 1154112"/>
              <a:gd name="connsiteY3" fmla="*/ 0 h 625081"/>
              <a:gd name="connsiteX4" fmla="*/ 0 w 1154112"/>
              <a:gd name="connsiteY4" fmla="*/ 625081 h 625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4112" h="625081">
                <a:moveTo>
                  <a:pt x="0" y="625081"/>
                </a:moveTo>
                <a:lnTo>
                  <a:pt x="1154112" y="625081"/>
                </a:lnTo>
                <a:lnTo>
                  <a:pt x="1154112" y="0"/>
                </a:lnTo>
                <a:lnTo>
                  <a:pt x="0" y="0"/>
                </a:lnTo>
                <a:lnTo>
                  <a:pt x="0" y="62508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1" name="Freeform 3"/>
          <p:cNvSpPr/>
          <p:nvPr/>
        </p:nvSpPr>
        <p:spPr>
          <a:xfrm>
            <a:off x="2587625" y="4710048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2" name="Freeform 3"/>
          <p:cNvSpPr/>
          <p:nvPr/>
        </p:nvSpPr>
        <p:spPr>
          <a:xfrm>
            <a:off x="3482975" y="4710048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3" name="Freeform 3"/>
          <p:cNvSpPr/>
          <p:nvPr/>
        </p:nvSpPr>
        <p:spPr>
          <a:xfrm>
            <a:off x="4086225" y="4710048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4" name="Freeform 3"/>
          <p:cNvSpPr/>
          <p:nvPr/>
        </p:nvSpPr>
        <p:spPr>
          <a:xfrm>
            <a:off x="5195823" y="4710048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5" name="Freeform 3"/>
          <p:cNvSpPr/>
          <p:nvPr/>
        </p:nvSpPr>
        <p:spPr>
          <a:xfrm>
            <a:off x="6442075" y="4710048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6" name="Freeform 3"/>
          <p:cNvSpPr/>
          <p:nvPr/>
        </p:nvSpPr>
        <p:spPr>
          <a:xfrm>
            <a:off x="7291323" y="4710048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7" name="Freeform 3"/>
          <p:cNvSpPr/>
          <p:nvPr/>
        </p:nvSpPr>
        <p:spPr>
          <a:xfrm>
            <a:off x="8521700" y="4710048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8" name="Freeform 3"/>
          <p:cNvSpPr/>
          <p:nvPr/>
        </p:nvSpPr>
        <p:spPr>
          <a:xfrm>
            <a:off x="1971675" y="4710048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9" name="Freeform 3"/>
          <p:cNvSpPr/>
          <p:nvPr/>
        </p:nvSpPr>
        <p:spPr>
          <a:xfrm>
            <a:off x="9675748" y="4710048"/>
            <a:ext cx="76200" cy="701294"/>
          </a:xfrm>
          <a:custGeom>
            <a:avLst/>
            <a:gdLst>
              <a:gd name="connsiteX0" fmla="*/ 19050 w 76200"/>
              <a:gd name="connsiteY0" fmla="*/ 19050 h 701294"/>
              <a:gd name="connsiteX1" fmla="*/ 19050 w 76200"/>
              <a:gd name="connsiteY1" fmla="*/ 682244 h 7012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01294">
                <a:moveTo>
                  <a:pt x="19050" y="19050"/>
                </a:moveTo>
                <a:lnTo>
                  <a:pt x="19050" y="6822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0" name="Freeform 3"/>
          <p:cNvSpPr/>
          <p:nvPr/>
        </p:nvSpPr>
        <p:spPr>
          <a:xfrm>
            <a:off x="1952625" y="4729098"/>
            <a:ext cx="7780273" cy="76200"/>
          </a:xfrm>
          <a:custGeom>
            <a:avLst/>
            <a:gdLst>
              <a:gd name="connsiteX0" fmla="*/ 19050 w 7780273"/>
              <a:gd name="connsiteY0" fmla="*/ 19050 h 76200"/>
              <a:gd name="connsiteX1" fmla="*/ 7761223 w 7780273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780273" h="76200">
                <a:moveTo>
                  <a:pt x="19050" y="19050"/>
                </a:moveTo>
                <a:lnTo>
                  <a:pt x="7761223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1" name="Freeform 3"/>
          <p:cNvSpPr/>
          <p:nvPr/>
        </p:nvSpPr>
        <p:spPr>
          <a:xfrm>
            <a:off x="1952625" y="5354192"/>
            <a:ext cx="7780273" cy="76200"/>
          </a:xfrm>
          <a:custGeom>
            <a:avLst/>
            <a:gdLst>
              <a:gd name="connsiteX0" fmla="*/ 19050 w 7780273"/>
              <a:gd name="connsiteY0" fmla="*/ 19050 h 76200"/>
              <a:gd name="connsiteX1" fmla="*/ 7761223 w 7780273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780273" h="76200">
                <a:moveTo>
                  <a:pt x="19050" y="19050"/>
                </a:moveTo>
                <a:lnTo>
                  <a:pt x="7761223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2" name="Freeform 3"/>
          <p:cNvSpPr/>
          <p:nvPr/>
        </p:nvSpPr>
        <p:spPr>
          <a:xfrm>
            <a:off x="1883664" y="1964436"/>
            <a:ext cx="7909560" cy="986027"/>
          </a:xfrm>
          <a:custGeom>
            <a:avLst/>
            <a:gdLst>
              <a:gd name="connsiteX0" fmla="*/ 25145 w 7909560"/>
              <a:gd name="connsiteY0" fmla="*/ 960881 h 986027"/>
              <a:gd name="connsiteX1" fmla="*/ 7884414 w 7909560"/>
              <a:gd name="connsiteY1" fmla="*/ 960881 h 986027"/>
              <a:gd name="connsiteX2" fmla="*/ 7884414 w 7909560"/>
              <a:gd name="connsiteY2" fmla="*/ 25145 h 986027"/>
              <a:gd name="connsiteX3" fmla="*/ 25145 w 7909560"/>
              <a:gd name="connsiteY3" fmla="*/ 25145 h 986027"/>
              <a:gd name="connsiteX4" fmla="*/ 25145 w 7909560"/>
              <a:gd name="connsiteY4" fmla="*/ 960881 h 9860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09560" h="986027">
                <a:moveTo>
                  <a:pt x="25145" y="960881"/>
                </a:moveTo>
                <a:lnTo>
                  <a:pt x="7884414" y="960881"/>
                </a:lnTo>
                <a:lnTo>
                  <a:pt x="7884414" y="25145"/>
                </a:lnTo>
                <a:lnTo>
                  <a:pt x="25145" y="25145"/>
                </a:lnTo>
                <a:lnTo>
                  <a:pt x="25145" y="960881"/>
                </a:ln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0400" y="2222500"/>
            <a:ext cx="7886700" cy="800100"/>
          </a:xfrm>
          <a:prstGeom prst="rect">
            <a:avLst/>
          </a:prstGeom>
          <a:noFill/>
        </p:spPr>
      </p:pic>
      <p:pic>
        <p:nvPicPr>
          <p:cNvPr id="107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30400" y="3048000"/>
            <a:ext cx="7886700" cy="800100"/>
          </a:xfrm>
          <a:prstGeom prst="rect">
            <a:avLst/>
          </a:prstGeom>
          <a:noFill/>
        </p:spPr>
      </p:pic>
      <p:pic>
        <p:nvPicPr>
          <p:cNvPr id="107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30400" y="3860800"/>
            <a:ext cx="7886700" cy="812800"/>
          </a:xfrm>
          <a:prstGeom prst="rect">
            <a:avLst/>
          </a:prstGeom>
          <a:noFill/>
        </p:spPr>
      </p:pic>
      <p:pic>
        <p:nvPicPr>
          <p:cNvPr id="1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30400" y="4686300"/>
            <a:ext cx="7886700" cy="812800"/>
          </a:xfrm>
          <a:prstGeom prst="rect">
            <a:avLst/>
          </a:prstGeom>
          <a:noFill/>
        </p:spPr>
      </p:pic>
      <p:pic>
        <p:nvPicPr>
          <p:cNvPr id="1076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8</a:t>
            </a:r>
          </a:p>
        </p:txBody>
      </p:sp>
      <p:sp>
        <p:nvSpPr>
          <p:cNvPr id="1077" name="TextBox 1"/>
          <p:cNvSpPr txBox="1"/>
          <p:nvPr/>
        </p:nvSpPr>
        <p:spPr>
          <a:xfrm>
            <a:off x="2222500" y="2514600"/>
            <a:ext cx="1397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</a:t>
            </a:r>
          </a:p>
        </p:txBody>
      </p:sp>
      <p:sp>
        <p:nvSpPr>
          <p:cNvPr id="1078" name="TextBox 1"/>
          <p:cNvSpPr txBox="1"/>
          <p:nvPr/>
        </p:nvSpPr>
        <p:spPr>
          <a:xfrm>
            <a:off x="2705100" y="2514600"/>
            <a:ext cx="6858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令狐冲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林平之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岳灵珊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任莹莹</a:t>
            </a:r>
          </a:p>
        </p:txBody>
      </p:sp>
      <p:sp>
        <p:nvSpPr>
          <p:cNvPr id="1079" name="TextBox 1"/>
          <p:cNvSpPr txBox="1"/>
          <p:nvPr/>
        </p:nvSpPr>
        <p:spPr>
          <a:xfrm>
            <a:off x="3683000" y="2514600"/>
            <a:ext cx="2286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男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男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女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女</a:t>
            </a:r>
          </a:p>
        </p:txBody>
      </p:sp>
      <p:sp>
        <p:nvSpPr>
          <p:cNvPr id="1080" name="TextBox 1"/>
          <p:cNvSpPr txBox="1"/>
          <p:nvPr/>
        </p:nvSpPr>
        <p:spPr>
          <a:xfrm>
            <a:off x="4368800" y="2514600"/>
            <a:ext cx="5588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1999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1999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1999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1999</a:t>
            </a:r>
          </a:p>
        </p:txBody>
      </p:sp>
      <p:sp>
        <p:nvSpPr>
          <p:cNvPr id="1081" name="TextBox 1"/>
          <p:cNvSpPr txBox="1"/>
          <p:nvPr/>
        </p:nvSpPr>
        <p:spPr>
          <a:xfrm>
            <a:off x="5689600" y="2514600"/>
            <a:ext cx="2794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90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78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89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78</a:t>
            </a:r>
          </a:p>
        </p:txBody>
      </p:sp>
      <p:sp>
        <p:nvSpPr>
          <p:cNvPr id="1082" name="TextBox 1"/>
          <p:cNvSpPr txBox="1"/>
          <p:nvPr/>
        </p:nvSpPr>
        <p:spPr>
          <a:xfrm>
            <a:off x="6743700" y="2514600"/>
            <a:ext cx="2794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83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92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72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95</a:t>
            </a:r>
          </a:p>
        </p:txBody>
      </p:sp>
      <p:sp>
        <p:nvSpPr>
          <p:cNvPr id="1083" name="TextBox 1"/>
          <p:cNvSpPr txBox="1"/>
          <p:nvPr/>
        </p:nvSpPr>
        <p:spPr>
          <a:xfrm>
            <a:off x="7772400" y="2514600"/>
            <a:ext cx="2794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72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88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98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87</a:t>
            </a:r>
          </a:p>
        </p:txBody>
      </p:sp>
      <p:sp>
        <p:nvSpPr>
          <p:cNvPr id="1084" name="TextBox 1"/>
          <p:cNvSpPr txBox="1"/>
          <p:nvPr/>
        </p:nvSpPr>
        <p:spPr>
          <a:xfrm>
            <a:off x="8966200" y="2514600"/>
            <a:ext cx="2794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82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78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66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/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90</a:t>
            </a:r>
          </a:p>
        </p:txBody>
      </p:sp>
      <p:sp>
        <p:nvSpPr>
          <p:cNvPr id="1085" name="TextBox 1"/>
          <p:cNvSpPr txBox="1"/>
          <p:nvPr/>
        </p:nvSpPr>
        <p:spPr>
          <a:xfrm>
            <a:off x="495300" y="381000"/>
            <a:ext cx="8064500" cy="153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23749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结构体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23749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采用一个整体描述学生相关信息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1179</Words>
  <Application>Microsoft Office PowerPoint</Application>
  <PresentationFormat>自定义</PresentationFormat>
  <Paragraphs>978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Microsoft YaHei UI</vt:lpstr>
      <vt:lpstr>宋体</vt:lpstr>
      <vt:lpstr>Arial</vt:lpstr>
      <vt:lpstr>Calibri</vt:lpstr>
      <vt:lpstr>Cambria</vt:lpstr>
      <vt:lpstr>Consolas</vt:lpstr>
      <vt:lpstr>Corbel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付子旺</cp:lastModifiedBy>
  <cp:revision>5</cp:revision>
  <dcterms:created xsi:type="dcterms:W3CDTF">2006-08-16T00:00:00Z</dcterms:created>
  <dcterms:modified xsi:type="dcterms:W3CDTF">2017-06-01T11:12:44Z</dcterms:modified>
</cp:coreProperties>
</file>